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9" r:id="rId2"/>
    <p:sldId id="311" r:id="rId3"/>
    <p:sldId id="257" r:id="rId4"/>
    <p:sldId id="260" r:id="rId5"/>
    <p:sldId id="261" r:id="rId6"/>
    <p:sldId id="264" r:id="rId7"/>
    <p:sldId id="310" r:id="rId8"/>
    <p:sldId id="263" r:id="rId9"/>
    <p:sldId id="265" r:id="rId10"/>
    <p:sldId id="266" r:id="rId11"/>
    <p:sldId id="320" r:id="rId12"/>
    <p:sldId id="268" r:id="rId13"/>
    <p:sldId id="324"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328" r:id="rId30"/>
    <p:sldId id="329" r:id="rId31"/>
    <p:sldId id="285" r:id="rId32"/>
    <p:sldId id="286" r:id="rId33"/>
    <p:sldId id="288" r:id="rId34"/>
    <p:sldId id="289" r:id="rId35"/>
    <p:sldId id="290" r:id="rId36"/>
    <p:sldId id="292" r:id="rId37"/>
    <p:sldId id="293" r:id="rId38"/>
    <p:sldId id="313" r:id="rId39"/>
    <p:sldId id="322" r:id="rId40"/>
    <p:sldId id="295" r:id="rId41"/>
    <p:sldId id="323" r:id="rId42"/>
    <p:sldId id="312" r:id="rId43"/>
    <p:sldId id="297" r:id="rId44"/>
    <p:sldId id="298" r:id="rId45"/>
    <p:sldId id="299" r:id="rId46"/>
    <p:sldId id="300" r:id="rId47"/>
    <p:sldId id="301" r:id="rId48"/>
    <p:sldId id="302" r:id="rId49"/>
    <p:sldId id="303" r:id="rId50"/>
    <p:sldId id="304" r:id="rId51"/>
    <p:sldId id="309" r:id="rId52"/>
    <p:sldId id="314"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10FD7FEE-875F-11D6-83D2-525400E80BD5}" ax:persistence="persistStorage" r:id="rId1"/>
</file>

<file path=ppt/activeX/activeX2.xml><?xml version="1.0" encoding="utf-8"?>
<ax:ocx xmlns:ax="http://schemas.microsoft.com/office/2006/activeX" xmlns:r="http://schemas.openxmlformats.org/officeDocument/2006/relationships" ax:classid="{10FD7FEE-875F-11D6-83D2-525400E80BD5}"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EA53D3-9BFD-4DB4-976C-33AFF46B5A25}" type="datetimeFigureOut">
              <a:rPr lang="en-US" smtClean="0"/>
              <a:pPr/>
              <a:t>7/22/2021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8D5A3-F87A-4360-BA8E-3A8B4300F662}"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1</a:t>
            </a:fld>
            <a:endParaRPr lang="en-A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Environmental</a:t>
            </a:r>
            <a:r>
              <a:rPr lang="en-AU" baseline="0" dirty="0"/>
              <a:t> Strategy</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10</a:t>
            </a:fld>
            <a:endParaRPr lang="en-A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11</a:t>
            </a:fld>
            <a:endParaRPr lang="en-A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Dawsons Difference Slide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12</a:t>
            </a:fld>
            <a:endParaRPr lang="en-A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13</a:t>
            </a:fld>
            <a:endParaRPr lang="en-A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Stand Out Slide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14</a:t>
            </a:fld>
            <a:endParaRPr lang="en-A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Stand Out Slide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15</a:t>
            </a:fld>
            <a:endParaRPr lang="en-A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16</a:t>
            </a:fld>
            <a:endParaRPr lang="en-A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17</a:t>
            </a:fld>
            <a:endParaRPr lang="en-A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3</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18</a:t>
            </a:fld>
            <a:endParaRPr lang="en-A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4</a:t>
            </a:r>
          </a:p>
        </p:txBody>
      </p:sp>
      <p:sp>
        <p:nvSpPr>
          <p:cNvPr id="4" name="Slide Number Placeholder 3"/>
          <p:cNvSpPr>
            <a:spLocks noGrp="1"/>
          </p:cNvSpPr>
          <p:nvPr>
            <p:ph type="sldNum" sz="quarter" idx="10"/>
          </p:nvPr>
        </p:nvSpPr>
        <p:spPr/>
        <p:txBody>
          <a:bodyPr/>
          <a:lstStyle/>
          <a:p>
            <a:fld id="{5338D5A3-F87A-4360-BA8E-3A8B4300F662}" type="slidenum">
              <a:rPr lang="en-AU" smtClean="0"/>
              <a:pPr/>
              <a:t>19</a:t>
            </a:fld>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Market</a:t>
            </a:r>
            <a:r>
              <a:rPr lang="en-AU" baseline="0" dirty="0"/>
              <a:t> Sectors</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2</a:t>
            </a:fld>
            <a:endParaRPr lang="en-A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5</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20</a:t>
            </a:fld>
            <a:endParaRPr lang="en-A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6</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21</a:t>
            </a:fld>
            <a:endParaRPr lang="en-A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7</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22</a:t>
            </a:fld>
            <a:endParaRPr lang="en-A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8</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23</a:t>
            </a:fld>
            <a:endParaRPr lang="en-A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7 Star Division Slide 9</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24</a:t>
            </a:fld>
            <a:endParaRPr lang="en-A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Labour Hire Division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25</a:t>
            </a:fld>
            <a:endParaRPr lang="en-A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Labour Hire Division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26</a:t>
            </a:fld>
            <a:endParaRPr lang="en-A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Engineering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27</a:t>
            </a:fld>
            <a:endParaRPr lang="en-A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Engineering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28</a:t>
            </a:fld>
            <a:endParaRPr lang="en-A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338D5A3-F87A-4360-BA8E-3A8B4300F662}" type="slidenum">
              <a:rPr lang="en-AU" smtClean="0"/>
              <a:pPr/>
              <a:t>29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About Dawsons</a:t>
            </a:r>
          </a:p>
        </p:txBody>
      </p:sp>
      <p:sp>
        <p:nvSpPr>
          <p:cNvPr id="4" name="Slide Number Placeholder 3"/>
          <p:cNvSpPr>
            <a:spLocks noGrp="1"/>
          </p:cNvSpPr>
          <p:nvPr>
            <p:ph type="sldNum" sz="quarter" idx="10"/>
          </p:nvPr>
        </p:nvSpPr>
        <p:spPr/>
        <p:txBody>
          <a:bodyPr/>
          <a:lstStyle/>
          <a:p>
            <a:fld id="{5338D5A3-F87A-4360-BA8E-3A8B4300F662}" type="slidenum">
              <a:rPr lang="en-AU" smtClean="0"/>
              <a:pPr/>
              <a:t>3</a:t>
            </a:fld>
            <a:endParaRPr lang="en-A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338D5A3-F87A-4360-BA8E-3A8B4300F662}" type="slidenum">
              <a:rPr lang="en-AU" smtClean="0"/>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Asbestos &amp; Demolition</a:t>
            </a:r>
          </a:p>
        </p:txBody>
      </p:sp>
      <p:sp>
        <p:nvSpPr>
          <p:cNvPr id="4" name="Slide Number Placeholder 3"/>
          <p:cNvSpPr>
            <a:spLocks noGrp="1"/>
          </p:cNvSpPr>
          <p:nvPr>
            <p:ph type="sldNum" sz="quarter" idx="10"/>
          </p:nvPr>
        </p:nvSpPr>
        <p:spPr/>
        <p:txBody>
          <a:bodyPr/>
          <a:lstStyle/>
          <a:p>
            <a:fld id="{5338D5A3-F87A-4360-BA8E-3A8B4300F662}" type="slidenum">
              <a:rPr lang="en-AU" smtClean="0"/>
              <a:pPr/>
              <a:t>31</a:t>
            </a:fld>
            <a:endParaRPr lang="en-A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Safe Working</a:t>
            </a:r>
            <a:r>
              <a:rPr lang="en-AU" baseline="0" dirty="0"/>
              <a:t> Methods 1</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32</a:t>
            </a:fld>
            <a:endParaRPr lang="en-A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Point of Difference</a:t>
            </a:r>
          </a:p>
        </p:txBody>
      </p:sp>
      <p:sp>
        <p:nvSpPr>
          <p:cNvPr id="4" name="Slide Number Placeholder 3"/>
          <p:cNvSpPr>
            <a:spLocks noGrp="1"/>
          </p:cNvSpPr>
          <p:nvPr>
            <p:ph type="sldNum" sz="quarter" idx="10"/>
          </p:nvPr>
        </p:nvSpPr>
        <p:spPr/>
        <p:txBody>
          <a:bodyPr/>
          <a:lstStyle/>
          <a:p>
            <a:fld id="{5338D5A3-F87A-4360-BA8E-3A8B4300F662}" type="slidenum">
              <a:rPr lang="en-AU" smtClean="0"/>
              <a:pPr/>
              <a:t>33</a:t>
            </a:fld>
            <a:endParaRPr lang="en-A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a:t>Waterjet</a:t>
            </a:r>
            <a:r>
              <a:rPr lang="en-AU" dirty="0"/>
              <a:t>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34</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a:t>Waterjet</a:t>
            </a:r>
            <a:r>
              <a:rPr lang="en-AU" dirty="0"/>
              <a:t> 2a</a:t>
            </a:r>
          </a:p>
        </p:txBody>
      </p:sp>
      <p:sp>
        <p:nvSpPr>
          <p:cNvPr id="4" name="Slide Number Placeholder 3"/>
          <p:cNvSpPr>
            <a:spLocks noGrp="1"/>
          </p:cNvSpPr>
          <p:nvPr>
            <p:ph type="sldNum" sz="quarter" idx="10"/>
          </p:nvPr>
        </p:nvSpPr>
        <p:spPr/>
        <p:txBody>
          <a:bodyPr/>
          <a:lstStyle/>
          <a:p>
            <a:fld id="{5338D5A3-F87A-4360-BA8E-3A8B4300F662}" type="slidenum">
              <a:rPr lang="en-AU" smtClean="0"/>
              <a:pPr/>
              <a:t>35</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Construction</a:t>
            </a:r>
            <a:r>
              <a:rPr lang="en-AU" baseline="0" dirty="0"/>
              <a:t> Division 1</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36</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Construction</a:t>
            </a:r>
            <a:r>
              <a:rPr lang="en-AU" baseline="0" dirty="0"/>
              <a:t> Division 2a</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37</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Construction</a:t>
            </a:r>
            <a:r>
              <a:rPr lang="en-AU" baseline="0" dirty="0"/>
              <a:t> Division 2a</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38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338D5A3-F87A-4360-BA8E-3A8B4300F662}" type="slidenum">
              <a:rPr lang="en-AU" smtClean="0"/>
              <a:pPr/>
              <a:t>39</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Dawsons Reach photo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4</a:t>
            </a:fld>
            <a:endParaRPr lang="en-A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Service Contracts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40</a:t>
            </a:fld>
            <a:endParaRPr lang="en-A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5338D5A3-F87A-4360-BA8E-3A8B4300F662}" type="slidenum">
              <a:rPr lang="en-AU" smtClean="0"/>
              <a:pPr/>
              <a:t>41</a:t>
            </a:fld>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Market</a:t>
            </a:r>
            <a:r>
              <a:rPr lang="en-AU" baseline="0" dirty="0"/>
              <a:t> Sectors</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42</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Defence</a:t>
            </a:r>
            <a:r>
              <a:rPr lang="en-AU" baseline="0" dirty="0"/>
              <a:t> Recognised Supplier</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43</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Training Division 1</a:t>
            </a:r>
          </a:p>
        </p:txBody>
      </p:sp>
      <p:sp>
        <p:nvSpPr>
          <p:cNvPr id="4" name="Slide Number Placeholder 3"/>
          <p:cNvSpPr>
            <a:spLocks noGrp="1"/>
          </p:cNvSpPr>
          <p:nvPr>
            <p:ph type="sldNum" sz="quarter" idx="10"/>
          </p:nvPr>
        </p:nvSpPr>
        <p:spPr/>
        <p:txBody>
          <a:bodyPr/>
          <a:lstStyle/>
          <a:p>
            <a:fld id="{5338D5A3-F87A-4360-BA8E-3A8B4300F662}" type="slidenum">
              <a:rPr lang="en-AU" smtClean="0"/>
              <a:pPr/>
              <a:t>44</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Training Division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45</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Shutdown Specialists</a:t>
            </a:r>
            <a:r>
              <a:rPr lang="en-AU" baseline="0" dirty="0"/>
              <a:t> 1</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46</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Shutdown Specialists</a:t>
            </a:r>
            <a:r>
              <a:rPr lang="en-AU" baseline="0" dirty="0"/>
              <a:t> 2</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47</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Shutdown Specialists</a:t>
            </a:r>
            <a:r>
              <a:rPr lang="en-AU" baseline="0" dirty="0"/>
              <a:t> 3</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48</a:t>
            </a:fld>
            <a:endParaRPr lang="en-A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Market</a:t>
            </a:r>
            <a:r>
              <a:rPr lang="en-AU" baseline="0" dirty="0"/>
              <a:t> Sectors</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49</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Dawsons Reach Photo 2</a:t>
            </a:r>
          </a:p>
        </p:txBody>
      </p:sp>
      <p:sp>
        <p:nvSpPr>
          <p:cNvPr id="4" name="Slide Number Placeholder 3"/>
          <p:cNvSpPr>
            <a:spLocks noGrp="1"/>
          </p:cNvSpPr>
          <p:nvPr>
            <p:ph type="sldNum" sz="quarter" idx="10"/>
          </p:nvPr>
        </p:nvSpPr>
        <p:spPr/>
        <p:txBody>
          <a:bodyPr/>
          <a:lstStyle/>
          <a:p>
            <a:fld id="{5338D5A3-F87A-4360-BA8E-3A8B4300F662}" type="slidenum">
              <a:rPr lang="en-AU" smtClean="0"/>
              <a:pPr/>
              <a:t>5</a:t>
            </a:fld>
            <a:endParaRPr lang="en-A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Our Vision</a:t>
            </a:r>
          </a:p>
        </p:txBody>
      </p:sp>
      <p:sp>
        <p:nvSpPr>
          <p:cNvPr id="4" name="Slide Number Placeholder 3"/>
          <p:cNvSpPr>
            <a:spLocks noGrp="1"/>
          </p:cNvSpPr>
          <p:nvPr>
            <p:ph type="sldNum" sz="quarter" idx="10"/>
          </p:nvPr>
        </p:nvSpPr>
        <p:spPr/>
        <p:txBody>
          <a:bodyPr/>
          <a:lstStyle/>
          <a:p>
            <a:fld id="{5338D5A3-F87A-4360-BA8E-3A8B4300F662}" type="slidenum">
              <a:rPr lang="en-AU" smtClean="0"/>
              <a:pPr/>
              <a:t>50</a:t>
            </a:fld>
            <a:endParaRPr lang="en-A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Our Vision</a:t>
            </a:r>
          </a:p>
        </p:txBody>
      </p:sp>
      <p:sp>
        <p:nvSpPr>
          <p:cNvPr id="4" name="Slide Number Placeholder 3"/>
          <p:cNvSpPr>
            <a:spLocks noGrp="1"/>
          </p:cNvSpPr>
          <p:nvPr>
            <p:ph type="sldNum" sz="quarter" idx="10"/>
          </p:nvPr>
        </p:nvSpPr>
        <p:spPr/>
        <p:txBody>
          <a:bodyPr/>
          <a:lstStyle/>
          <a:p>
            <a:fld id="{5338D5A3-F87A-4360-BA8E-3A8B4300F662}" type="slidenum">
              <a:rPr lang="en-AU" smtClean="0"/>
              <a:pPr/>
              <a:t>51</a:t>
            </a:fld>
            <a:endParaRPr lang="en-A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52</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Dawsons Reach Flash Map Australia Workshops first, then the Remote Sites</a:t>
            </a:r>
          </a:p>
        </p:txBody>
      </p:sp>
      <p:sp>
        <p:nvSpPr>
          <p:cNvPr id="4" name="Slide Number Placeholder 3"/>
          <p:cNvSpPr>
            <a:spLocks noGrp="1"/>
          </p:cNvSpPr>
          <p:nvPr>
            <p:ph type="sldNum" sz="quarter" idx="10"/>
          </p:nvPr>
        </p:nvSpPr>
        <p:spPr/>
        <p:txBody>
          <a:bodyPr/>
          <a:lstStyle/>
          <a:p>
            <a:fld id="{5338D5A3-F87A-4360-BA8E-3A8B4300F662}" type="slidenum">
              <a:rPr lang="en-AU" smtClean="0"/>
              <a:pPr/>
              <a:t>6</a:t>
            </a:fld>
            <a:endParaRPr lang="en-A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7</a:t>
            </a:fld>
            <a:endParaRPr lang="en-A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Our Values</a:t>
            </a:r>
          </a:p>
        </p:txBody>
      </p:sp>
      <p:sp>
        <p:nvSpPr>
          <p:cNvPr id="4" name="Slide Number Placeholder 3"/>
          <p:cNvSpPr>
            <a:spLocks noGrp="1"/>
          </p:cNvSpPr>
          <p:nvPr>
            <p:ph type="sldNum" sz="quarter" idx="10"/>
          </p:nvPr>
        </p:nvSpPr>
        <p:spPr/>
        <p:txBody>
          <a:bodyPr/>
          <a:lstStyle/>
          <a:p>
            <a:fld id="{5338D5A3-F87A-4360-BA8E-3A8B4300F662}" type="slidenum">
              <a:rPr lang="en-AU" smtClean="0"/>
              <a:pPr/>
              <a:t>8</a:t>
            </a:fld>
            <a:endParaRPr lang="en-A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Safety</a:t>
            </a:r>
            <a:r>
              <a:rPr lang="en-AU" baseline="0" dirty="0"/>
              <a:t> Policy</a:t>
            </a:r>
            <a:endParaRPr lang="en-AU" dirty="0"/>
          </a:p>
        </p:txBody>
      </p:sp>
      <p:sp>
        <p:nvSpPr>
          <p:cNvPr id="4" name="Slide Number Placeholder 3"/>
          <p:cNvSpPr>
            <a:spLocks noGrp="1"/>
          </p:cNvSpPr>
          <p:nvPr>
            <p:ph type="sldNum" sz="quarter" idx="10"/>
          </p:nvPr>
        </p:nvSpPr>
        <p:spPr/>
        <p:txBody>
          <a:bodyPr/>
          <a:lstStyle/>
          <a:p>
            <a:fld id="{5338D5A3-F87A-4360-BA8E-3A8B4300F662}" type="slidenum">
              <a:rPr lang="en-AU" smtClean="0"/>
              <a:pPr/>
              <a:t>9</a:t>
            </a:fld>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1DE6645-2292-4B29-987B-ADAA0FA94810}" type="datetimeFigureOut">
              <a:rPr lang="en-US" smtClean="0"/>
              <a:pPr/>
              <a:t>7/22/2021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1DE6645-2292-4B29-987B-ADAA0FA94810}" type="datetimeFigureOut">
              <a:rPr lang="en-US" smtClean="0"/>
              <a:pPr/>
              <a:t>7/22/2021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1DE6645-2292-4B29-987B-ADAA0FA94810}" type="datetimeFigureOut">
              <a:rPr lang="en-US" smtClean="0"/>
              <a:pPr/>
              <a:t>7/22/2021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1DE6645-2292-4B29-987B-ADAA0FA94810}" type="datetimeFigureOut">
              <a:rPr lang="en-US" smtClean="0"/>
              <a:pPr/>
              <a:t>7/22/2021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DE6645-2292-4B29-987B-ADAA0FA94810}" type="datetimeFigureOut">
              <a:rPr lang="en-US" smtClean="0"/>
              <a:pPr/>
              <a:t>7/22/2021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1DE6645-2292-4B29-987B-ADAA0FA94810}" type="datetimeFigureOut">
              <a:rPr lang="en-US" smtClean="0"/>
              <a:pPr/>
              <a:t>7/22/2021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1DE6645-2292-4B29-987B-ADAA0FA94810}" type="datetimeFigureOut">
              <a:rPr lang="en-US" smtClean="0"/>
              <a:pPr/>
              <a:t>7/22/2021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1DE6645-2292-4B29-987B-ADAA0FA94810}" type="datetimeFigureOut">
              <a:rPr lang="en-US" smtClean="0"/>
              <a:pPr/>
              <a:t>7/22/2021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DE6645-2292-4B29-987B-ADAA0FA94810}" type="datetimeFigureOut">
              <a:rPr lang="en-US" smtClean="0"/>
              <a:pPr/>
              <a:t>7/22/2021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DE6645-2292-4B29-987B-ADAA0FA94810}" type="datetimeFigureOut">
              <a:rPr lang="en-US" smtClean="0"/>
              <a:pPr/>
              <a:t>7/22/2021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DE6645-2292-4B29-987B-ADAA0FA94810}" type="datetimeFigureOut">
              <a:rPr lang="en-US" smtClean="0"/>
              <a:pPr/>
              <a:t>7/22/2021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8616B0C-E699-47C2-B7AB-89049AFFF6A9}"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E6645-2292-4B29-987B-ADAA0FA94810}" type="datetimeFigureOut">
              <a:rPr lang="en-US" smtClean="0"/>
              <a:pPr/>
              <a:t>7/22/2021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16B0C-E699-47C2-B7AB-89049AFFF6A9}" type="slidenum">
              <a:rPr lang="en-AU" smtClean="0"/>
              <a:pPr/>
              <a:t>‹#›</a:t>
            </a:fld>
            <a:endParaRPr lang="en-A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control" Target="../activeX/activeX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control" Target="../activeX/activeX1.xml"/><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pPr algn="ctr"/>
            <a:endParaRPr lang="en-AU" sz="2200" dirty="0">
              <a:latin typeface="Lithos Pro Regular" pitchFamily="82" charset="0"/>
            </a:endParaRPr>
          </a:p>
          <a:p>
            <a:pPr algn="ctr"/>
            <a:endParaRPr lang="en-AU" sz="2200" dirty="0">
              <a:latin typeface="Lithos Pro Regular" pitchFamily="82" charset="0"/>
            </a:endParaRPr>
          </a:p>
          <a:p>
            <a:pPr algn="ctr"/>
            <a:endParaRPr lang="en-AU" sz="2200" dirty="0">
              <a:latin typeface="Lithos Pro Regular" pitchFamily="82" charset="0"/>
            </a:endParaRPr>
          </a:p>
          <a:p>
            <a:pPr algn="ctr"/>
            <a:endParaRPr lang="en-AU" sz="2200" dirty="0">
              <a:latin typeface="Lithos Pro Regular" pitchFamily="82" charset="0"/>
            </a:endParaRPr>
          </a:p>
          <a:p>
            <a:pPr algn="ctr"/>
            <a:endParaRPr lang="en-AU" sz="2200" dirty="0">
              <a:latin typeface="Lithos Pro Regular" pitchFamily="82" charset="0"/>
            </a:endParaRPr>
          </a:p>
          <a:p>
            <a:pPr algn="ctr"/>
            <a:endParaRPr lang="en-AU" sz="2200" dirty="0">
              <a:latin typeface="Lithos Pro Regular" pitchFamily="82" charset="0"/>
            </a:endParaRPr>
          </a:p>
          <a:p>
            <a:pPr algn="ctr"/>
            <a:endParaRPr lang="en-AU" sz="2200" dirty="0">
              <a:latin typeface="Lithos Pro Regular" pitchFamily="82" charset="0"/>
            </a:endParaRPr>
          </a:p>
          <a:p>
            <a:pPr algn="ctr">
              <a:buNone/>
            </a:pPr>
            <a:endParaRPr lang="en-AU" sz="2200" dirty="0">
              <a:solidFill>
                <a:schemeClr val="tx1">
                  <a:lumMod val="75000"/>
                </a:schemeClr>
              </a:solidFill>
              <a:latin typeface="Lithos Pro Regular"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1" name="Content Placeholder 10" descr="EnviromentalStrategy.jpg"/>
          <p:cNvPicPr>
            <a:picLocks noGrp="1" noChangeAspect="1"/>
          </p:cNvPicPr>
          <p:nvPr>
            <p:ph idx="1"/>
          </p:nvPr>
        </p:nvPicPr>
        <p:blipFill>
          <a:blip r:embed="rId3" cstate="print"/>
          <a:stretch>
            <a:fillRect/>
          </a:stretch>
        </p:blipFill>
        <p:spPr>
          <a:xfrm>
            <a:off x="0" y="0"/>
            <a:ext cx="9144000" cy="6858000"/>
          </a:xfrm>
        </p:spPr>
      </p:pic>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428868"/>
              <a:ext cx="6357982" cy="1815882"/>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Dawsons Environmental Strategy</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Our aim is to achieve a high standard of care for the natural environment in all of the activities in which we engage.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Group of Companies approach to environmental management seeks continuous improvement in performance by taking account of evolving scientific knowledge and community values.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ENVIRONMENTAL STRATEGY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pic>
        <p:nvPicPr>
          <p:cNvPr id="121858" name="Picture 2" descr="F:\Dawsons-Presentation-Crane.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pSp>
        <p:nvGrpSpPr>
          <p:cNvPr id="5" name="Group 9"/>
          <p:cNvGrpSpPr/>
          <p:nvPr/>
        </p:nvGrpSpPr>
        <p:grpSpPr>
          <a:xfrm>
            <a:off x="1315666" y="0"/>
            <a:ext cx="7828334" cy="6858000"/>
            <a:chOff x="1315698" y="0"/>
            <a:chExt cx="7828334" cy="6858000"/>
          </a:xfrm>
        </p:grpSpPr>
        <p:pic>
          <p:nvPicPr>
            <p:cNvPr id="6" name="Picture 5"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7" name="Rectangle 6"/>
            <p:cNvSpPr/>
            <p:nvPr/>
          </p:nvSpPr>
          <p:spPr>
            <a:xfrm>
              <a:off x="2428860" y="1857364"/>
              <a:ext cx="6357982" cy="3108543"/>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To be </a:t>
              </a:r>
              <a:r>
                <a:rPr lang="en-AU" sz="1400" dirty="0">
                  <a:solidFill>
                    <a:schemeClr val="accent6"/>
                  </a:solidFill>
                  <a:latin typeface="Tahoma" pitchFamily="34" charset="0"/>
                  <a:ea typeface="Tahoma" pitchFamily="34" charset="0"/>
                  <a:cs typeface="Tahoma" pitchFamily="34" charset="0"/>
                </a:rPr>
                <a:t>Australia’s Leading Industrial Service Provider </a:t>
              </a:r>
            </a:p>
            <a:p>
              <a:r>
                <a:rPr lang="en-AU" sz="1400" dirty="0">
                  <a:solidFill>
                    <a:schemeClr val="accent6"/>
                  </a:solidFill>
                  <a:latin typeface="Tahoma" pitchFamily="34" charset="0"/>
                  <a:ea typeface="Tahoma" pitchFamily="34" charset="0"/>
                  <a:cs typeface="Tahoma" pitchFamily="34" charset="0"/>
                </a:rPr>
                <a:t>			</a:t>
              </a:r>
              <a:r>
                <a:rPr lang="en-AU" sz="1400" dirty="0">
                  <a:latin typeface="Tahoma" pitchFamily="34" charset="0"/>
                  <a:ea typeface="Tahoma" pitchFamily="34" charset="0"/>
                  <a:cs typeface="Tahoma" pitchFamily="34" charset="0"/>
                </a:rPr>
                <a:t>- Australian Owned and Operated.</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Success is determined by long term relationship and alliances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Invest in our staff and provide a platform to achieve results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 responsible corporate citizen. Respecting Indigenous cultures. Supporting regional communities through sponsorship, expertise, training and mentoring programs.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The Dawson’s Group of Companies provides </a:t>
              </a:r>
              <a:r>
                <a:rPr lang="en-AU" sz="1400" dirty="0">
                  <a:solidFill>
                    <a:schemeClr val="accent6"/>
                  </a:solidFill>
                  <a:latin typeface="Tahoma" pitchFamily="34" charset="0"/>
                  <a:ea typeface="Tahoma" pitchFamily="34" charset="0"/>
                  <a:cs typeface="Tahoma" pitchFamily="34" charset="0"/>
                </a:rPr>
                <a:t>the Complete Industrial Solution</a:t>
              </a:r>
              <a:r>
                <a:rPr lang="en-AU" sz="1400" dirty="0">
                  <a:latin typeface="Tahoma" pitchFamily="34" charset="0"/>
                  <a:ea typeface="Tahoma" pitchFamily="34" charset="0"/>
                  <a:cs typeface="Tahoma" pitchFamily="34" charset="0"/>
                </a:rPr>
                <a:t>.</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Why go anywhere else?</a:t>
              </a:r>
            </a:p>
          </p:txBody>
        </p:sp>
        <p:sp>
          <p:nvSpPr>
            <p:cNvPr id="8" name="Rectangle 7"/>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OUR VISION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1" name="Content Placeholder 10" descr="Standout1.jpg"/>
          <p:cNvPicPr>
            <a:picLocks noGrp="1" noChangeAspect="1"/>
          </p:cNvPicPr>
          <p:nvPr>
            <p:ph idx="1"/>
          </p:nvPr>
        </p:nvPicPr>
        <p:blipFill>
          <a:blip r:embed="rId3" cstate="print"/>
          <a:stretch>
            <a:fillRect/>
          </a:stretch>
        </p:blipFill>
        <p:spPr>
          <a:xfrm>
            <a:off x="-7438" y="-5578"/>
            <a:ext cx="9151437" cy="6863578"/>
          </a:xfrm>
        </p:spPr>
      </p:pic>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285992"/>
              <a:ext cx="6572296" cy="2677656"/>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What makes Dawson’s stand out from the rest?</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  Proven supplier</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has over 21 years experience in the mining and industrial sectors and holds maintenance contracts with many of the major mines in North West QLD and NT. </a:t>
              </a:r>
            </a:p>
            <a:p>
              <a:r>
                <a:rPr lang="en-AU" sz="1400" dirty="0">
                  <a:latin typeface="Tahoma" pitchFamily="34" charset="0"/>
                  <a:ea typeface="Tahoma" pitchFamily="34" charset="0"/>
                  <a:cs typeface="Tahoma" pitchFamily="34" charset="0"/>
                </a:rPr>
                <a:t> </a:t>
              </a:r>
            </a:p>
            <a:p>
              <a:r>
                <a:rPr lang="en-AU" sz="1400" dirty="0">
                  <a:solidFill>
                    <a:schemeClr val="accent6"/>
                  </a:solidFill>
                  <a:latin typeface="Tahoma" pitchFamily="34" charset="0"/>
                  <a:ea typeface="Tahoma" pitchFamily="34" charset="0"/>
                  <a:cs typeface="Tahoma" pitchFamily="34" charset="0"/>
                </a:rPr>
                <a:t>•  Ability to adapt to change rapidly</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We are dynamic and respond to market changes faster than most.</a:t>
              </a: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DAWSONS DIFFERENCE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pic>
        <p:nvPicPr>
          <p:cNvPr id="119810" name="Picture 2" descr="F:\Dawsons-Presentation-Truck.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pSp>
        <p:nvGrpSpPr>
          <p:cNvPr id="5" name="Group 9"/>
          <p:cNvGrpSpPr/>
          <p:nvPr/>
        </p:nvGrpSpPr>
        <p:grpSpPr>
          <a:xfrm>
            <a:off x="1315698" y="0"/>
            <a:ext cx="7828334" cy="6858000"/>
            <a:chOff x="1315698" y="0"/>
            <a:chExt cx="7828334" cy="6858000"/>
          </a:xfrm>
        </p:grpSpPr>
        <p:pic>
          <p:nvPicPr>
            <p:cNvPr id="6" name="Picture 5"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7" name="Rectangle 6"/>
            <p:cNvSpPr/>
            <p:nvPr/>
          </p:nvSpPr>
          <p:spPr>
            <a:xfrm>
              <a:off x="2357422" y="2071678"/>
              <a:ext cx="6572296" cy="2677656"/>
            </a:xfrm>
            <a:prstGeom prst="rect">
              <a:avLst/>
            </a:prstGeom>
          </p:spPr>
          <p:txBody>
            <a:bodyPr wrap="square" lIns="72000">
              <a:spAutoFit/>
            </a:bodyPr>
            <a:lstStyle/>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  Leveraging off our divisions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Our strength lies in our own ability to leverage off the different divisions within the organisation.  Additional projects in our workshops can be managed by utilising our own labour hire to meet deadlines.</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  Culture of development and innovation</a:t>
              </a:r>
            </a:p>
            <a:p>
              <a:endParaRPr lang="en-AU" sz="1400" dirty="0">
                <a:solidFill>
                  <a:schemeClr val="accent6"/>
                </a:solidFill>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Employees are empowered and encouraged to solve problems and contribute to the final solutions. Dawsons embraces a culture of continuous improvement. </a:t>
              </a:r>
            </a:p>
            <a:p>
              <a:endParaRPr lang="en-AU" sz="1400" dirty="0">
                <a:solidFill>
                  <a:schemeClr val="accent6"/>
                </a:solidFill>
                <a:latin typeface="Tahoma" pitchFamily="34" charset="0"/>
                <a:ea typeface="Tahoma" pitchFamily="34" charset="0"/>
                <a:cs typeface="Tahoma" pitchFamily="34" charset="0"/>
              </a:endParaRPr>
            </a:p>
          </p:txBody>
        </p:sp>
        <p:sp>
          <p:nvSpPr>
            <p:cNvPr id="8" name="Rectangle 7"/>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DAWSONS DIFFERENCE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2" name="Content Placeholder 11" descr="Standout2.jpg"/>
          <p:cNvPicPr>
            <a:picLocks noGrp="1" noChangeAspect="1"/>
          </p:cNvPicPr>
          <p:nvPr>
            <p:ph idx="1"/>
          </p:nvPr>
        </p:nvPicPr>
        <p:blipFill>
          <a:blip r:embed="rId3" cstate="print"/>
          <a:stretch>
            <a:fillRect/>
          </a:stretch>
        </p:blipFill>
        <p:spPr>
          <a:xfrm>
            <a:off x="-7437" y="0"/>
            <a:ext cx="9144000" cy="6858000"/>
          </a:xfrm>
        </p:spPr>
      </p:pic>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000240"/>
              <a:ext cx="6572296" cy="2893100"/>
            </a:xfrm>
            <a:prstGeom prst="rect">
              <a:avLst/>
            </a:prstGeom>
          </p:spPr>
          <p:txBody>
            <a:bodyPr wrap="square" lIns="72000">
              <a:spAutoFit/>
            </a:bodyPr>
            <a:lstStyle/>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  Complete industrial services solution</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We are the only local company that offers a full complement of industrial solutions.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are able to manage the entire operation, from planning, implementation to ongoing maintenance.  This means client contact and expectations can be better managed and the back end process is seamless.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Because we have 3 workshops, the ability to operate 24/7, and an unlimited pool of skilled tradespeople - our turnaround time is dramatically shortened.</a:t>
              </a: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2" name="Content Placeholder 11" descr="Standout2.jpg"/>
          <p:cNvPicPr>
            <a:picLocks noGrp="1" noChangeAspect="1"/>
          </p:cNvPicPr>
          <p:nvPr>
            <p:ph idx="1"/>
          </p:nvPr>
        </p:nvPicPr>
        <p:blipFill>
          <a:blip r:embed="rId3" cstate="print"/>
          <a:stretch>
            <a:fillRect/>
          </a:stretch>
        </p:blipFill>
        <p:spPr>
          <a:xfrm>
            <a:off x="-7437" y="0"/>
            <a:ext cx="9144000" cy="6858000"/>
          </a:xfrm>
        </p:spPr>
      </p:pic>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357422" y="2143116"/>
              <a:ext cx="6572296" cy="1600438"/>
            </a:xfrm>
            <a:prstGeom prst="rect">
              <a:avLst/>
            </a:prstGeom>
          </p:spPr>
          <p:txBody>
            <a:bodyPr wrap="square" lIns="72000">
              <a:spAutoFit/>
            </a:bodyPr>
            <a:lstStyle/>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  Our People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The Dawsons culture is one of success, hard work and pride.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Staff take ownership of the projects undertaken and the team spirit is clearly visible when you walk into an office or worksite.  </a:t>
              </a:r>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27" name="Picture 26" descr="DawsonsLogo.png"/>
          <p:cNvPicPr>
            <a:picLocks noChangeAspect="1"/>
          </p:cNvPicPr>
          <p:nvPr/>
        </p:nvPicPr>
        <p:blipFill>
          <a:blip r:embed="rId4" cstate="print"/>
          <a:stretch>
            <a:fillRect/>
          </a:stretch>
        </p:blipFill>
        <p:spPr>
          <a:xfrm>
            <a:off x="3286116" y="2714620"/>
            <a:ext cx="2505075" cy="142875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27" name="Picture 26" descr="DawsonsLogo.png"/>
          <p:cNvPicPr>
            <a:picLocks noChangeAspect="1"/>
          </p:cNvPicPr>
          <p:nvPr/>
        </p:nvPicPr>
        <p:blipFill>
          <a:blip r:embed="rId5" cstate="print"/>
          <a:stretch>
            <a:fillRect/>
          </a:stretch>
        </p:blipFill>
        <p:spPr>
          <a:xfrm>
            <a:off x="3286116" y="2714620"/>
            <a:ext cx="2505075" cy="142875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27" name="Picture 26" descr="DawsonsLogo.png"/>
          <p:cNvPicPr>
            <a:picLocks noChangeAspect="1"/>
          </p:cNvPicPr>
          <p:nvPr/>
        </p:nvPicPr>
        <p:blipFill>
          <a:blip r:embed="rId6" cstate="print"/>
          <a:stretch>
            <a:fillRect/>
          </a:stretch>
        </p:blipFill>
        <p:spPr>
          <a:xfrm>
            <a:off x="3286116" y="2714620"/>
            <a:ext cx="2505075" cy="142875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27" name="Picture 26" descr="DawsonsLogo.png"/>
          <p:cNvPicPr>
            <a:picLocks noChangeAspect="1"/>
          </p:cNvPicPr>
          <p:nvPr/>
        </p:nvPicPr>
        <p:blipFill>
          <a:blip r:embed="rId7" cstate="print"/>
          <a:stretch>
            <a:fillRect/>
          </a:stretch>
        </p:blipFill>
        <p:spPr>
          <a:xfrm>
            <a:off x="3286116" y="2714620"/>
            <a:ext cx="2505075" cy="142875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1.jpg"/>
          <p:cNvPicPr>
            <a:picLocks noGrp="1" noChangeAspect="1"/>
          </p:cNvPicPr>
          <p:nvPr>
            <p:ph idx="1"/>
          </p:nvPr>
        </p:nvPicPr>
        <p:blipFill>
          <a:blip r:embed="rId3" cstate="print"/>
          <a:stretch>
            <a:fillRect/>
          </a:stretch>
        </p:blipFill>
        <p:spPr>
          <a:xfrm>
            <a:off x="-7438" y="-5578"/>
            <a:ext cx="9151437" cy="6863578"/>
          </a:xfrm>
        </p:spPr>
      </p:pic>
      <p:grpSp>
        <p:nvGrpSpPr>
          <p:cNvPr id="2" name="Group 9"/>
          <p:cNvGrpSpPr/>
          <p:nvPr/>
        </p:nvGrpSpPr>
        <p:grpSpPr>
          <a:xfrm>
            <a:off x="1315666" y="0"/>
            <a:ext cx="7828334" cy="6858000"/>
            <a:chOff x="1643074" y="-285776"/>
            <a:chExt cx="7828334" cy="6858000"/>
          </a:xfrm>
        </p:grpSpPr>
        <p:pic>
          <p:nvPicPr>
            <p:cNvPr id="7" name="Picture 6" descr="TransparentGrey.png"/>
            <p:cNvPicPr>
              <a:picLocks noChangeAspect="1"/>
            </p:cNvPicPr>
            <p:nvPr/>
          </p:nvPicPr>
          <p:blipFill>
            <a:blip r:embed="rId4" cstate="print"/>
            <a:stretch>
              <a:fillRect/>
            </a:stretch>
          </p:blipFill>
          <p:spPr>
            <a:xfrm>
              <a:off x="1643074" y="-285776"/>
              <a:ext cx="7828334" cy="6858000"/>
            </a:xfrm>
            <a:prstGeom prst="rect">
              <a:avLst/>
            </a:prstGeom>
          </p:spPr>
        </p:pic>
        <p:sp>
          <p:nvSpPr>
            <p:cNvPr id="8" name="Rectangle 7"/>
            <p:cNvSpPr/>
            <p:nvPr/>
          </p:nvSpPr>
          <p:spPr>
            <a:xfrm>
              <a:off x="2857520" y="1643050"/>
              <a:ext cx="6500858" cy="2462213"/>
            </a:xfrm>
            <a:prstGeom prst="rect">
              <a:avLst/>
            </a:prstGeom>
          </p:spPr>
          <p:txBody>
            <a:bodyPr wrap="square" lIns="72000">
              <a:spAutoFit/>
            </a:bodyPr>
            <a:lstStyle/>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r>
                <a:rPr lang="en-AU" sz="1400" dirty="0">
                  <a:solidFill>
                    <a:schemeClr val="accent6"/>
                  </a:solidFill>
                  <a:latin typeface="Tahoma" pitchFamily="34" charset="0"/>
                  <a:ea typeface="Tahoma" pitchFamily="34" charset="0"/>
                  <a:cs typeface="Tahoma" pitchFamily="34" charset="0"/>
                </a:rPr>
                <a:t>TO:</a:t>
              </a: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r>
                <a:rPr lang="en-AU" sz="1400" dirty="0">
                  <a:solidFill>
                    <a:schemeClr val="accent6"/>
                  </a:solidFill>
                  <a:latin typeface="Tahoma" pitchFamily="34" charset="0"/>
                  <a:ea typeface="Tahoma" pitchFamily="34" charset="0"/>
                  <a:cs typeface="Tahoma" pitchFamily="34" charset="0"/>
                </a:rPr>
                <a:t>PRESENTED BY:</a:t>
              </a: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r>
                <a:rPr lang="en-AU" sz="1400" dirty="0">
                  <a:latin typeface="Tahoma" pitchFamily="34" charset="0"/>
                  <a:ea typeface="Tahoma" pitchFamily="34" charset="0"/>
                  <a:cs typeface="Tahoma" pitchFamily="34" charset="0"/>
                </a:rPr>
                <a:t>Dawsons Group of Companies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PRESENTATION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18" name="Picture 17" descr="LogoTraining.png"/>
          <p:cNvPicPr>
            <a:picLocks noChangeAspect="1"/>
          </p:cNvPicPr>
          <p:nvPr/>
        </p:nvPicPr>
        <p:blipFill>
          <a:blip r:embed="rId7" cstate="print"/>
          <a:stretch>
            <a:fillRect/>
          </a:stretch>
        </p:blipFill>
        <p:spPr>
          <a:xfrm>
            <a:off x="5072066" y="5653843"/>
            <a:ext cx="1376360" cy="846991"/>
          </a:xfrm>
          <a:prstGeom prst="rect">
            <a:avLst/>
          </a:prstGeom>
        </p:spPr>
      </p:pic>
      <p:pic>
        <p:nvPicPr>
          <p:cNvPr id="27" name="Picture 26" descr="DawsonsLogo.png"/>
          <p:cNvPicPr>
            <a:picLocks noChangeAspect="1"/>
          </p:cNvPicPr>
          <p:nvPr/>
        </p:nvPicPr>
        <p:blipFill>
          <a:blip r:embed="rId8" cstate="print"/>
          <a:stretch>
            <a:fillRect/>
          </a:stretch>
        </p:blipFill>
        <p:spPr>
          <a:xfrm>
            <a:off x="3286116" y="2714620"/>
            <a:ext cx="2505075" cy="142875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18" name="Picture 17" descr="LogoTraining.png"/>
          <p:cNvPicPr>
            <a:picLocks noChangeAspect="1"/>
          </p:cNvPicPr>
          <p:nvPr/>
        </p:nvPicPr>
        <p:blipFill>
          <a:blip r:embed="rId7" cstate="print"/>
          <a:stretch>
            <a:fillRect/>
          </a:stretch>
        </p:blipFill>
        <p:spPr>
          <a:xfrm>
            <a:off x="5072066" y="5653843"/>
            <a:ext cx="1376360" cy="846991"/>
          </a:xfrm>
          <a:prstGeom prst="rect">
            <a:avLst/>
          </a:prstGeom>
        </p:spPr>
      </p:pic>
      <p:pic>
        <p:nvPicPr>
          <p:cNvPr id="19" name="Picture 18" descr="LogoWaterjet.png"/>
          <p:cNvPicPr>
            <a:picLocks noChangeAspect="1"/>
          </p:cNvPicPr>
          <p:nvPr/>
        </p:nvPicPr>
        <p:blipFill>
          <a:blip r:embed="rId8" cstate="print"/>
          <a:stretch>
            <a:fillRect/>
          </a:stretch>
        </p:blipFill>
        <p:spPr>
          <a:xfrm>
            <a:off x="2714612" y="5582405"/>
            <a:ext cx="1376360" cy="846991"/>
          </a:xfrm>
          <a:prstGeom prst="rect">
            <a:avLst/>
          </a:prstGeom>
        </p:spPr>
      </p:pic>
      <p:pic>
        <p:nvPicPr>
          <p:cNvPr id="27" name="Picture 26" descr="DawsonsLogo.png"/>
          <p:cNvPicPr>
            <a:picLocks noChangeAspect="1"/>
          </p:cNvPicPr>
          <p:nvPr/>
        </p:nvPicPr>
        <p:blipFill>
          <a:blip r:embed="rId9" cstate="print"/>
          <a:stretch>
            <a:fillRect/>
          </a:stretch>
        </p:blipFill>
        <p:spPr>
          <a:xfrm>
            <a:off x="3286116" y="2714620"/>
            <a:ext cx="2505075" cy="142875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18" name="Picture 17" descr="LogoTraining.png"/>
          <p:cNvPicPr>
            <a:picLocks noChangeAspect="1"/>
          </p:cNvPicPr>
          <p:nvPr/>
        </p:nvPicPr>
        <p:blipFill>
          <a:blip r:embed="rId7" cstate="print"/>
          <a:stretch>
            <a:fillRect/>
          </a:stretch>
        </p:blipFill>
        <p:spPr>
          <a:xfrm>
            <a:off x="5072066" y="5653843"/>
            <a:ext cx="1376360" cy="846991"/>
          </a:xfrm>
          <a:prstGeom prst="rect">
            <a:avLst/>
          </a:prstGeom>
        </p:spPr>
      </p:pic>
      <p:pic>
        <p:nvPicPr>
          <p:cNvPr id="19" name="Picture 18" descr="LogoWaterjet.png"/>
          <p:cNvPicPr>
            <a:picLocks noChangeAspect="1"/>
          </p:cNvPicPr>
          <p:nvPr/>
        </p:nvPicPr>
        <p:blipFill>
          <a:blip r:embed="rId8" cstate="print"/>
          <a:stretch>
            <a:fillRect/>
          </a:stretch>
        </p:blipFill>
        <p:spPr>
          <a:xfrm>
            <a:off x="2714612" y="5582405"/>
            <a:ext cx="1376360" cy="846991"/>
          </a:xfrm>
          <a:prstGeom prst="rect">
            <a:avLst/>
          </a:prstGeom>
        </p:spPr>
      </p:pic>
      <p:pic>
        <p:nvPicPr>
          <p:cNvPr id="20" name="Picture 19" descr="LogoServiceContracts.png"/>
          <p:cNvPicPr>
            <a:picLocks noChangeAspect="1"/>
          </p:cNvPicPr>
          <p:nvPr/>
        </p:nvPicPr>
        <p:blipFill>
          <a:blip r:embed="rId9" cstate="print"/>
          <a:stretch>
            <a:fillRect/>
          </a:stretch>
        </p:blipFill>
        <p:spPr>
          <a:xfrm>
            <a:off x="1142976" y="3735282"/>
            <a:ext cx="1376360" cy="846991"/>
          </a:xfrm>
          <a:prstGeom prst="rect">
            <a:avLst/>
          </a:prstGeom>
        </p:spPr>
      </p:pic>
      <p:pic>
        <p:nvPicPr>
          <p:cNvPr id="27" name="Picture 26" descr="DawsonsLogo.png"/>
          <p:cNvPicPr>
            <a:picLocks noChangeAspect="1"/>
          </p:cNvPicPr>
          <p:nvPr/>
        </p:nvPicPr>
        <p:blipFill>
          <a:blip r:embed="rId10" cstate="print"/>
          <a:stretch>
            <a:fillRect/>
          </a:stretch>
        </p:blipFill>
        <p:spPr>
          <a:xfrm>
            <a:off x="3286116" y="2714620"/>
            <a:ext cx="2505075" cy="142875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18" name="Picture 17" descr="LogoTraining.png"/>
          <p:cNvPicPr>
            <a:picLocks noChangeAspect="1"/>
          </p:cNvPicPr>
          <p:nvPr/>
        </p:nvPicPr>
        <p:blipFill>
          <a:blip r:embed="rId7" cstate="print"/>
          <a:stretch>
            <a:fillRect/>
          </a:stretch>
        </p:blipFill>
        <p:spPr>
          <a:xfrm>
            <a:off x="5072066" y="5653843"/>
            <a:ext cx="1376360" cy="846991"/>
          </a:xfrm>
          <a:prstGeom prst="rect">
            <a:avLst/>
          </a:prstGeom>
        </p:spPr>
      </p:pic>
      <p:pic>
        <p:nvPicPr>
          <p:cNvPr id="19" name="Picture 18" descr="LogoWaterjet.png"/>
          <p:cNvPicPr>
            <a:picLocks noChangeAspect="1"/>
          </p:cNvPicPr>
          <p:nvPr/>
        </p:nvPicPr>
        <p:blipFill>
          <a:blip r:embed="rId8" cstate="print"/>
          <a:stretch>
            <a:fillRect/>
          </a:stretch>
        </p:blipFill>
        <p:spPr>
          <a:xfrm>
            <a:off x="2714612" y="5582405"/>
            <a:ext cx="1376360" cy="846991"/>
          </a:xfrm>
          <a:prstGeom prst="rect">
            <a:avLst/>
          </a:prstGeom>
        </p:spPr>
      </p:pic>
      <p:pic>
        <p:nvPicPr>
          <p:cNvPr id="20" name="Picture 19" descr="LogoServiceContracts.png"/>
          <p:cNvPicPr>
            <a:picLocks noChangeAspect="1"/>
          </p:cNvPicPr>
          <p:nvPr/>
        </p:nvPicPr>
        <p:blipFill>
          <a:blip r:embed="rId9" cstate="print"/>
          <a:stretch>
            <a:fillRect/>
          </a:stretch>
        </p:blipFill>
        <p:spPr>
          <a:xfrm>
            <a:off x="1142976" y="3735282"/>
            <a:ext cx="1376360" cy="846991"/>
          </a:xfrm>
          <a:prstGeom prst="rect">
            <a:avLst/>
          </a:prstGeom>
        </p:spPr>
      </p:pic>
      <p:pic>
        <p:nvPicPr>
          <p:cNvPr id="21" name="Picture 20" descr="LogoAsbestosDemolition.png"/>
          <p:cNvPicPr>
            <a:picLocks noChangeAspect="1"/>
          </p:cNvPicPr>
          <p:nvPr/>
        </p:nvPicPr>
        <p:blipFill>
          <a:blip r:embed="rId10" cstate="print"/>
          <a:stretch>
            <a:fillRect/>
          </a:stretch>
        </p:blipFill>
        <p:spPr>
          <a:xfrm>
            <a:off x="1571604" y="1373057"/>
            <a:ext cx="1376360" cy="846991"/>
          </a:xfrm>
          <a:prstGeom prst="rect">
            <a:avLst/>
          </a:prstGeom>
        </p:spPr>
      </p:pic>
      <p:pic>
        <p:nvPicPr>
          <p:cNvPr id="27" name="Picture 26" descr="DawsonsLogo.png"/>
          <p:cNvPicPr>
            <a:picLocks noChangeAspect="1"/>
          </p:cNvPicPr>
          <p:nvPr/>
        </p:nvPicPr>
        <p:blipFill>
          <a:blip r:embed="rId11" cstate="print"/>
          <a:stretch>
            <a:fillRect/>
          </a:stretch>
        </p:blipFill>
        <p:spPr>
          <a:xfrm>
            <a:off x="3286116" y="2714620"/>
            <a:ext cx="2505075" cy="142875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7StarDivison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sp>
        <p:nvSpPr>
          <p:cNvPr id="9" name="Rectangle 8"/>
          <p:cNvSpPr/>
          <p:nvPr/>
        </p:nvSpPr>
        <p:spPr>
          <a:xfrm>
            <a:off x="4143372" y="1071546"/>
            <a:ext cx="4500594" cy="369332"/>
          </a:xfrm>
          <a:prstGeom prst="rect">
            <a:avLst/>
          </a:prstGeom>
        </p:spPr>
        <p:txBody>
          <a:bodyPr wrap="square">
            <a:spAutoFit/>
          </a:bodyPr>
          <a:lstStyle/>
          <a:p>
            <a:endParaRPr lang="en-AU" dirty="0">
              <a:solidFill>
                <a:schemeClr val="accent6"/>
              </a:solidFill>
              <a:effectLst>
                <a:outerShdw blurRad="38100" dist="38100" dir="2700000" algn="tl">
                  <a:srgbClr val="000000">
                    <a:alpha val="43137"/>
                  </a:srgbClr>
                </a:outerShdw>
              </a:effectLst>
              <a:latin typeface="Lithos Pro Regular" pitchFamily="82" charset="0"/>
            </a:endParaRPr>
          </a:p>
        </p:txBody>
      </p:sp>
      <p:pic>
        <p:nvPicPr>
          <p:cNvPr id="15" name="Picture 14" descr="LogoEngineering.png"/>
          <p:cNvPicPr>
            <a:picLocks noChangeAspect="1"/>
          </p:cNvPicPr>
          <p:nvPr/>
        </p:nvPicPr>
        <p:blipFill>
          <a:blip r:embed="rId4" cstate="print"/>
          <a:stretch>
            <a:fillRect/>
          </a:stretch>
        </p:blipFill>
        <p:spPr>
          <a:xfrm>
            <a:off x="3857620" y="377696"/>
            <a:ext cx="1376360" cy="846991"/>
          </a:xfrm>
          <a:prstGeom prst="rect">
            <a:avLst/>
          </a:prstGeom>
        </p:spPr>
      </p:pic>
      <p:pic>
        <p:nvPicPr>
          <p:cNvPr id="16" name="Picture 15" descr="LogoConstruction.png"/>
          <p:cNvPicPr>
            <a:picLocks noChangeAspect="1"/>
          </p:cNvPicPr>
          <p:nvPr/>
        </p:nvPicPr>
        <p:blipFill>
          <a:blip r:embed="rId5" cstate="print"/>
          <a:stretch>
            <a:fillRect/>
          </a:stretch>
        </p:blipFill>
        <p:spPr>
          <a:xfrm>
            <a:off x="5929322" y="1377828"/>
            <a:ext cx="1376360" cy="846991"/>
          </a:xfrm>
          <a:prstGeom prst="rect">
            <a:avLst/>
          </a:prstGeom>
        </p:spPr>
      </p:pic>
      <p:pic>
        <p:nvPicPr>
          <p:cNvPr id="17" name="Picture 16" descr="LogoLabourHire.png"/>
          <p:cNvPicPr>
            <a:picLocks noChangeAspect="1"/>
          </p:cNvPicPr>
          <p:nvPr/>
        </p:nvPicPr>
        <p:blipFill>
          <a:blip r:embed="rId6" cstate="print"/>
          <a:stretch>
            <a:fillRect/>
          </a:stretch>
        </p:blipFill>
        <p:spPr>
          <a:xfrm>
            <a:off x="6572264" y="3796455"/>
            <a:ext cx="1376360" cy="846991"/>
          </a:xfrm>
          <a:prstGeom prst="rect">
            <a:avLst/>
          </a:prstGeom>
        </p:spPr>
      </p:pic>
      <p:pic>
        <p:nvPicPr>
          <p:cNvPr id="18" name="Picture 17" descr="LogoTraining.png"/>
          <p:cNvPicPr>
            <a:picLocks noChangeAspect="1"/>
          </p:cNvPicPr>
          <p:nvPr/>
        </p:nvPicPr>
        <p:blipFill>
          <a:blip r:embed="rId7" cstate="print"/>
          <a:stretch>
            <a:fillRect/>
          </a:stretch>
        </p:blipFill>
        <p:spPr>
          <a:xfrm>
            <a:off x="5072066" y="5653843"/>
            <a:ext cx="1376360" cy="846991"/>
          </a:xfrm>
          <a:prstGeom prst="rect">
            <a:avLst/>
          </a:prstGeom>
        </p:spPr>
      </p:pic>
      <p:pic>
        <p:nvPicPr>
          <p:cNvPr id="19" name="Picture 18" descr="LogoWaterjet.png"/>
          <p:cNvPicPr>
            <a:picLocks noChangeAspect="1"/>
          </p:cNvPicPr>
          <p:nvPr/>
        </p:nvPicPr>
        <p:blipFill>
          <a:blip r:embed="rId8" cstate="print"/>
          <a:stretch>
            <a:fillRect/>
          </a:stretch>
        </p:blipFill>
        <p:spPr>
          <a:xfrm>
            <a:off x="2714612" y="5582405"/>
            <a:ext cx="1376360" cy="846991"/>
          </a:xfrm>
          <a:prstGeom prst="rect">
            <a:avLst/>
          </a:prstGeom>
        </p:spPr>
      </p:pic>
      <p:pic>
        <p:nvPicPr>
          <p:cNvPr id="20" name="Picture 19" descr="LogoServiceContracts.png"/>
          <p:cNvPicPr>
            <a:picLocks noChangeAspect="1"/>
          </p:cNvPicPr>
          <p:nvPr/>
        </p:nvPicPr>
        <p:blipFill>
          <a:blip r:embed="rId9" cstate="print"/>
          <a:stretch>
            <a:fillRect/>
          </a:stretch>
        </p:blipFill>
        <p:spPr>
          <a:xfrm>
            <a:off x="1142976" y="3735282"/>
            <a:ext cx="1376360" cy="846991"/>
          </a:xfrm>
          <a:prstGeom prst="rect">
            <a:avLst/>
          </a:prstGeom>
        </p:spPr>
      </p:pic>
      <p:pic>
        <p:nvPicPr>
          <p:cNvPr id="21" name="Picture 20" descr="LogoAsbestosDemolition.png"/>
          <p:cNvPicPr>
            <a:picLocks noChangeAspect="1"/>
          </p:cNvPicPr>
          <p:nvPr/>
        </p:nvPicPr>
        <p:blipFill>
          <a:blip r:embed="rId10" cstate="print"/>
          <a:stretch>
            <a:fillRect/>
          </a:stretch>
        </p:blipFill>
        <p:spPr>
          <a:xfrm>
            <a:off x="1571604" y="1373057"/>
            <a:ext cx="1376360" cy="846991"/>
          </a:xfrm>
          <a:prstGeom prst="rect">
            <a:avLst/>
          </a:prstGeom>
        </p:spPr>
      </p:pic>
      <p:pic>
        <p:nvPicPr>
          <p:cNvPr id="26" name="Picture 25" descr="Star.png"/>
          <p:cNvPicPr>
            <a:picLocks noChangeAspect="1"/>
          </p:cNvPicPr>
          <p:nvPr/>
        </p:nvPicPr>
        <p:blipFill>
          <a:blip r:embed="rId11" cstate="print"/>
          <a:stretch>
            <a:fillRect/>
          </a:stretch>
        </p:blipFill>
        <p:spPr>
          <a:xfrm>
            <a:off x="2357422" y="1285860"/>
            <a:ext cx="4295775" cy="4371975"/>
          </a:xfrm>
          <a:prstGeom prst="rect">
            <a:avLst/>
          </a:prstGeom>
        </p:spPr>
      </p:pic>
      <p:pic>
        <p:nvPicPr>
          <p:cNvPr id="27" name="Picture 26" descr="DawsonsLogo.png"/>
          <p:cNvPicPr>
            <a:picLocks noChangeAspect="1"/>
          </p:cNvPicPr>
          <p:nvPr/>
        </p:nvPicPr>
        <p:blipFill>
          <a:blip r:embed="rId12" cstate="print"/>
          <a:stretch>
            <a:fillRect/>
          </a:stretch>
        </p:blipFill>
        <p:spPr>
          <a:xfrm>
            <a:off x="3286116" y="2714620"/>
            <a:ext cx="2505075" cy="1428750"/>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abourHire1.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285992"/>
              <a:ext cx="6572296" cy="2246769"/>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The success of this division is due to 3 factors: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1.  The quality of registered Dawsons labour staff on our database available for placement throughout Australia</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2.  The number of registrations – over 37,000 names in our database, tailored for the industries in which we work</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3.  The professionalism and enthusiasm of our  Dawsons Labour Hire officers – with low turnover, our knowledge about the team on call is first rate</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LABOUR HIRE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LabourHire2.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1643050"/>
              <a:ext cx="6572296" cy="3539430"/>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Why are we leading edge in labour hire?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On call 7 days a week with portable database access at all times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Leverage off our Training Division.  We have scope to upgrade experience level.</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Provide full spectrum of staff - Engineers to Maintenance Planners.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We are flexible and work remotely.</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We believe in our staff – we use our own labour hire staff within the Dawsons workshops – in Cairns, Townsville and Mt Isa.</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 We are service focused.  Dawsons regularly mobilise shutdown crews of up to 120 men and can supply supervisors and tooling.  Shutdowns are a speciality area in which we work.</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LABOUR HIRE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Engineering1.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71704" y="1785926"/>
              <a:ext cx="6572296" cy="2246769"/>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The Dawsons Advantage: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We are able to leverage off our 3 purposely built engineering workshops in Cairns, Townsville and Mt Isa.</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With 4700m2 under roof and 8000m2 hard stand between Cairns and Townsville facilities - Output capability ranges from 60-80 tonne per week.</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We are able to control work flow and utilise “down time” in one workshop to meet deadlines for clients – projects can be shared between sites.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ENGINEERING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Engineering2.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500306"/>
              <a:ext cx="6572296" cy="1600438"/>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 Our workshops are able to operate 24/7 to meet tight deadlines.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We can mobilise a project workforce from across the company – ensure we have the best mix of available skills and ability on the project .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Our ability to mobilise to any site, Australia wide, at short notice has resulted in the success of many remote maintenance, construction and installation projects.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ENGINEERING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4" name="Content Placeholder 3"/>
          <p:cNvSpPr>
            <a:spLocks noGrp="1"/>
          </p:cNvSpPr>
          <p:nvPr>
            <p:ph idx="1"/>
          </p:nvPr>
        </p:nvSpPr>
        <p:spPr/>
        <p:txBody>
          <a:bodyPr/>
          <a:lstStyle/>
          <a:p>
            <a:endParaRPr lang="en-AU" dirty="0"/>
          </a:p>
        </p:txBody>
      </p:sp>
      <p:pic>
        <p:nvPicPr>
          <p:cNvPr id="5" name="Picture 2" descr="C:\Users\sar\AppData\Local\Microsoft\Windows\Temporary Internet Files\Content.Outlook\I7WNO4A3\DAWSONS August 2007 035.jpg"/>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Content Placeholder 5" descr="AboutDawsons001.jpg"/>
          <p:cNvPicPr>
            <a:picLocks noGrp="1" noChangeAspect="1"/>
          </p:cNvPicPr>
          <p:nvPr>
            <p:ph idx="1"/>
          </p:nvPr>
        </p:nvPicPr>
        <p:blipFill>
          <a:blip r:embed="rId3" cstate="print"/>
          <a:stretch>
            <a:fillRect/>
          </a:stretch>
        </p:blipFill>
        <p:spPr>
          <a:xfrm>
            <a:off x="0" y="0"/>
            <a:ext cx="9144000" cy="6858000"/>
          </a:xfrm>
        </p:spPr>
      </p:pic>
      <p:grpSp>
        <p:nvGrpSpPr>
          <p:cNvPr id="10"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71752" y="1928802"/>
              <a:ext cx="6500842" cy="3293209"/>
            </a:xfrm>
            <a:prstGeom prst="rect">
              <a:avLst/>
            </a:prstGeom>
          </p:spPr>
          <p:txBody>
            <a:bodyPr wrap="square">
              <a:spAutoFit/>
            </a:bodyPr>
            <a:lstStyle/>
            <a:p>
              <a:r>
                <a:rPr lang="en-AU" sz="1600" dirty="0">
                  <a:latin typeface="Tahoma" pitchFamily="34" charset="0"/>
                  <a:ea typeface="Tahoma" pitchFamily="34" charset="0"/>
                  <a:cs typeface="Tahoma" pitchFamily="34" charset="0"/>
                </a:rPr>
                <a:t>The Dawson’s Group of Companies is one of Queensland’s largest privately owned industrial services operations</a:t>
              </a:r>
            </a:p>
            <a:p>
              <a:r>
                <a:rPr lang="en-AU" sz="1600" dirty="0">
                  <a:latin typeface="Tahoma" pitchFamily="34" charset="0"/>
                  <a:ea typeface="Tahoma" pitchFamily="34" charset="0"/>
                  <a:cs typeface="Tahoma" pitchFamily="34" charset="0"/>
                </a:rPr>
                <a:t> </a:t>
              </a:r>
            </a:p>
            <a:p>
              <a:r>
                <a:rPr lang="en-AU" sz="1600" dirty="0">
                  <a:latin typeface="Tahoma" pitchFamily="34" charset="0"/>
                  <a:ea typeface="Tahoma" pitchFamily="34" charset="0"/>
                  <a:cs typeface="Tahoma" pitchFamily="34" charset="0"/>
                </a:rPr>
                <a:t>Employing up to 400 base staff per year with scope for over 1000 employees depending on projects</a:t>
              </a:r>
            </a:p>
            <a:p>
              <a:r>
                <a:rPr lang="en-AU" sz="1600" dirty="0">
                  <a:latin typeface="Tahoma" pitchFamily="34" charset="0"/>
                  <a:ea typeface="Tahoma" pitchFamily="34" charset="0"/>
                  <a:cs typeface="Tahoma" pitchFamily="34" charset="0"/>
                </a:rPr>
                <a:t> </a:t>
              </a:r>
            </a:p>
            <a:p>
              <a:r>
                <a:rPr lang="en-AU" sz="1600" dirty="0">
                  <a:latin typeface="Tahoma" pitchFamily="34" charset="0"/>
                  <a:ea typeface="Tahoma" pitchFamily="34" charset="0"/>
                  <a:cs typeface="Tahoma" pitchFamily="34" charset="0"/>
                </a:rPr>
                <a:t>With networks and remote sites across the country, the Groups head office and workshops are based in: </a:t>
              </a:r>
            </a:p>
            <a:p>
              <a:r>
                <a:rPr lang="en-AU" sz="1600" dirty="0">
                  <a:latin typeface="Tahoma" pitchFamily="34" charset="0"/>
                  <a:ea typeface="Tahoma" pitchFamily="34" charset="0"/>
                  <a:cs typeface="Tahoma" pitchFamily="34" charset="0"/>
                </a:rPr>
                <a:t>	Cairns</a:t>
              </a:r>
            </a:p>
            <a:p>
              <a:r>
                <a:rPr lang="en-AU" sz="1600" dirty="0">
                  <a:latin typeface="Tahoma" pitchFamily="34" charset="0"/>
                  <a:ea typeface="Tahoma" pitchFamily="34" charset="0"/>
                  <a:cs typeface="Tahoma" pitchFamily="34" charset="0"/>
                </a:rPr>
                <a:t>	Townsville  </a:t>
              </a:r>
            </a:p>
            <a:p>
              <a:r>
                <a:rPr lang="en-AU" sz="1600" dirty="0">
                  <a:latin typeface="Tahoma" pitchFamily="34" charset="0"/>
                  <a:ea typeface="Tahoma" pitchFamily="34" charset="0"/>
                  <a:cs typeface="Tahoma" pitchFamily="34" charset="0"/>
                </a:rPr>
                <a:t>	Mt Isa</a:t>
              </a:r>
            </a:p>
            <a:p>
              <a:endParaRPr lang="en-AU" sz="1600" dirty="0">
                <a:latin typeface="Tahoma" pitchFamily="34" charset="0"/>
                <a:ea typeface="Tahoma" pitchFamily="34" charset="0"/>
                <a:cs typeface="Tahoma" pitchFamily="34" charset="0"/>
              </a:endParaRPr>
            </a:p>
            <a:p>
              <a:r>
                <a:rPr lang="en-AU" sz="1600" dirty="0">
                  <a:latin typeface="Tahoma" pitchFamily="34" charset="0"/>
                  <a:ea typeface="Tahoma" pitchFamily="34" charset="0"/>
                  <a:cs typeface="Tahoma" pitchFamily="34" charset="0"/>
                </a:rPr>
                <a:t>Close to North Queensland mines and industrial growth zones.</a:t>
              </a:r>
            </a:p>
          </p:txBody>
        </p:sp>
        <p:sp>
          <p:nvSpPr>
            <p:cNvPr id="9" name="Rectangle 8"/>
            <p:cNvSpPr/>
            <p:nvPr/>
          </p:nvSpPr>
          <p:spPr>
            <a:xfrm>
              <a:off x="4143372" y="1071546"/>
              <a:ext cx="3143272"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ABOUT DAWSONS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4" name="Content Placeholder 3"/>
          <p:cNvSpPr>
            <a:spLocks noGrp="1"/>
          </p:cNvSpPr>
          <p:nvPr>
            <p:ph idx="1"/>
          </p:nvPr>
        </p:nvSpPr>
        <p:spPr/>
        <p:txBody>
          <a:bodyPr/>
          <a:lstStyle/>
          <a:p>
            <a:endParaRPr lang="en-AU" dirty="0"/>
          </a:p>
        </p:txBody>
      </p:sp>
      <p:pic>
        <p:nvPicPr>
          <p:cNvPr id="5" name="Picture 2" descr="C:\Users\sar\AppData\Local\Microsoft\Windows\Temporary Internet Files\Content.Outlook\I7WNO4A3\DAWSONS August 2007 035.jpg"/>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p:spPr>
      </p:pic>
      <p:grpSp>
        <p:nvGrpSpPr>
          <p:cNvPr id="3" name="Group 8"/>
          <p:cNvGrpSpPr/>
          <p:nvPr/>
        </p:nvGrpSpPr>
        <p:grpSpPr>
          <a:xfrm>
            <a:off x="1315698" y="0"/>
            <a:ext cx="7828334" cy="7858180"/>
            <a:chOff x="1315698" y="0"/>
            <a:chExt cx="7828334" cy="7858180"/>
          </a:xfrm>
        </p:grpSpPr>
        <p:pic>
          <p:nvPicPr>
            <p:cNvPr id="10" name="Picture 9" descr="TransparentGrey.png"/>
            <p:cNvPicPr>
              <a:picLocks noChangeAspect="1"/>
            </p:cNvPicPr>
            <p:nvPr/>
          </p:nvPicPr>
          <p:blipFill>
            <a:blip r:embed="rId4" cstate="print"/>
            <a:stretch>
              <a:fillRect/>
            </a:stretch>
          </p:blipFill>
          <p:spPr>
            <a:xfrm>
              <a:off x="1315698" y="0"/>
              <a:ext cx="7828334" cy="6858000"/>
            </a:xfrm>
            <a:prstGeom prst="rect">
              <a:avLst/>
            </a:prstGeom>
          </p:spPr>
        </p:pic>
        <p:pic>
          <p:nvPicPr>
            <p:cNvPr id="11" name="Picture 2" descr="F:\SchemeDawsons.gif"/>
            <p:cNvPicPr>
              <a:picLocks noChangeAspect="1" noChangeArrowheads="1"/>
            </p:cNvPicPr>
            <p:nvPr/>
          </p:nvPicPr>
          <p:blipFill>
            <a:blip r:embed="rId5"/>
            <a:srcRect/>
            <a:stretch>
              <a:fillRect/>
            </a:stretch>
          </p:blipFill>
          <p:spPr bwMode="auto">
            <a:xfrm>
              <a:off x="1943727" y="0"/>
              <a:ext cx="6271611" cy="7858180"/>
            </a:xfrm>
            <a:prstGeom prst="rect">
              <a:avLst/>
            </a:prstGeom>
            <a:noFill/>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sbesto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071678"/>
              <a:ext cx="6572296" cy="2893100"/>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Dawsons Group is licensed by the Queensland Division of Workplace Health and Safety to carry out Asbestos Removal and Demolition projects. </a:t>
              </a:r>
            </a:p>
            <a:p>
              <a:endParaRPr lang="en-AU" sz="1400" dirty="0">
                <a:latin typeface="Tahoma" pitchFamily="34" charset="0"/>
                <a:ea typeface="Tahoma" pitchFamily="34" charset="0"/>
                <a:cs typeface="Tahoma" pitchFamily="34" charset="0"/>
              </a:endParaRPr>
            </a:p>
            <a:p>
              <a:pPr>
                <a:buFont typeface="Arial" pitchFamily="34" charset="0"/>
                <a:buChar char="•"/>
              </a:pPr>
              <a:r>
                <a:rPr lang="en-AU" sz="1400" dirty="0">
                  <a:latin typeface="Tahoma" pitchFamily="34" charset="0"/>
                  <a:ea typeface="Tahoma" pitchFamily="34" charset="0"/>
                  <a:cs typeface="Tahoma" pitchFamily="34" charset="0"/>
                </a:rPr>
                <a:t>  Removal of friable asbestos-containing material</a:t>
              </a:r>
            </a:p>
            <a:p>
              <a:pPr>
                <a:buFont typeface="Arial" pitchFamily="34" charset="0"/>
                <a:buChar char="•"/>
              </a:pPr>
              <a:r>
                <a:rPr lang="en-AU" sz="1400" dirty="0">
                  <a:latin typeface="Tahoma" pitchFamily="34" charset="0"/>
                  <a:ea typeface="Tahoma" pitchFamily="34" charset="0"/>
                  <a:cs typeface="Tahoma" pitchFamily="34" charset="0"/>
                </a:rPr>
                <a:t>  Bonded asbestos that is damaged or </a:t>
              </a:r>
            </a:p>
            <a:p>
              <a:pPr>
                <a:buFont typeface="Arial" pitchFamily="34" charset="0"/>
                <a:buChar char="•"/>
              </a:pPr>
              <a:r>
                <a:rPr lang="en-AU" sz="1400" dirty="0">
                  <a:latin typeface="Tahoma" pitchFamily="34" charset="0"/>
                  <a:ea typeface="Tahoma" pitchFamily="34" charset="0"/>
                  <a:cs typeface="Tahoma" pitchFamily="34" charset="0"/>
                </a:rPr>
                <a:t>  More than 10 square metres in area</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Must be carried out by licensed operators in accordance with the National Occupational Health &amp; Safety Commission's Code of Practice for the Safe Removal of Asbestos.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All asbestos removal companies must be registered under relevant State or Territory legislation.</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ASBESTOS &amp; DEMOLITION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afeWorkingMethod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8185524" cy="6858000"/>
            <a:chOff x="1315698" y="0"/>
            <a:chExt cx="818552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928926" y="1529255"/>
              <a:ext cx="6572296" cy="4185761"/>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Dawsons conduct a risk assessment in consultation with employees</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A safe work procedure is then devised to minimises the release of dust and </a:t>
              </a:r>
            </a:p>
            <a:p>
              <a:r>
                <a:rPr lang="en-AU" sz="1400" dirty="0">
                  <a:latin typeface="Tahoma" pitchFamily="34" charset="0"/>
                  <a:ea typeface="Tahoma" pitchFamily="34" charset="0"/>
                  <a:cs typeface="Tahoma" pitchFamily="34" charset="0"/>
                </a:rPr>
                <a:t>fibres and avoid exposure</a:t>
              </a:r>
            </a:p>
            <a:p>
              <a:r>
                <a:rPr lang="en-AU" sz="1400" dirty="0">
                  <a:latin typeface="Tahoma" pitchFamily="34" charset="0"/>
                  <a:ea typeface="Tahoma" pitchFamily="34" charset="0"/>
                  <a:cs typeface="Tahoma" pitchFamily="34" charset="0"/>
                </a:rPr>
                <a:t> </a:t>
              </a:r>
            </a:p>
            <a:p>
              <a:r>
                <a:rPr lang="en-AU" sz="1400" dirty="0">
                  <a:solidFill>
                    <a:schemeClr val="accent6"/>
                  </a:solidFill>
                  <a:latin typeface="Tahoma" pitchFamily="34" charset="0"/>
                  <a:ea typeface="Tahoma" pitchFamily="34" charset="0"/>
                  <a:cs typeface="Tahoma" pitchFamily="34" charset="0"/>
                </a:rPr>
                <a:t>Specific safety precautions for work include: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1. Wearing protective clothing and an approved respirator</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2. Use of non-powered hand tools as these generate less dust.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3. Wet working area if possible or use of vacuums fitted with High Efficiency Particulate Air (HEPA) filters.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4. Work in well-ventilated areas  -  Use drop sheets to collect debris.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5. Dispose of smaller asbestos pieces and collected dust in plastic bags, which are clearly labelled "asbestos waste".</a:t>
              </a: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SAFE WORKING METHODS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PointOfDifference.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000240"/>
              <a:ext cx="6715140" cy="2677656"/>
            </a:xfrm>
            <a:prstGeom prst="rect">
              <a:avLst/>
            </a:prstGeom>
          </p:spPr>
          <p:txBody>
            <a:bodyPr wrap="square" lIns="72000">
              <a:spAutoFit/>
            </a:bodyPr>
            <a:lstStyle/>
            <a:p>
              <a:pPr marL="342900" indent="-342900">
                <a:buFont typeface="Arial" pitchFamily="34" charset="0"/>
                <a:buChar char="•"/>
              </a:pPr>
              <a:r>
                <a:rPr lang="en-AU" sz="1400" dirty="0">
                  <a:latin typeface="Tahoma" pitchFamily="34" charset="0"/>
                  <a:ea typeface="Tahoma" pitchFamily="34" charset="0"/>
                  <a:cs typeface="Tahoma" pitchFamily="34" charset="0"/>
                </a:rPr>
                <a:t>Asbestos removal is dangerous and requires precision project management.  The Dawsons specially qualified Asbestos removal team can work in any location not matter how remote.</a:t>
              </a:r>
            </a:p>
            <a:p>
              <a:pPr marL="342900" indent="-342900">
                <a:buFont typeface="Arial" pitchFamily="34" charset="0"/>
                <a:buChar char="•"/>
              </a:pPr>
              <a:endParaRPr lang="en-AU" sz="1400" dirty="0">
                <a:latin typeface="Tahoma" pitchFamily="34" charset="0"/>
                <a:ea typeface="Tahoma" pitchFamily="34" charset="0"/>
                <a:cs typeface="Tahoma" pitchFamily="34" charset="0"/>
              </a:endParaRPr>
            </a:p>
            <a:p>
              <a:pPr marL="342900" indent="-342900">
                <a:buFont typeface="Arial" pitchFamily="34" charset="0"/>
                <a:buChar char="•"/>
              </a:pPr>
              <a:r>
                <a:rPr lang="en-AU" sz="1400" dirty="0">
                  <a:latin typeface="Tahoma" pitchFamily="34" charset="0"/>
                  <a:ea typeface="Tahoma" pitchFamily="34" charset="0"/>
                  <a:cs typeface="Tahoma" pitchFamily="34" charset="0"/>
                </a:rPr>
                <a:t>Dawsons have a fully equipped mobile crew at the ready – turnaround time is very short </a:t>
              </a:r>
            </a:p>
            <a:p>
              <a:pPr marL="342900" indent="-342900">
                <a:buFont typeface="Arial" pitchFamily="34" charset="0"/>
                <a:buChar char="•"/>
              </a:pPr>
              <a:endParaRPr lang="en-AU" sz="1400" dirty="0">
                <a:latin typeface="Tahoma" pitchFamily="34" charset="0"/>
                <a:ea typeface="Tahoma" pitchFamily="34" charset="0"/>
                <a:cs typeface="Tahoma" pitchFamily="34" charset="0"/>
              </a:endParaRPr>
            </a:p>
            <a:p>
              <a:pPr marL="342900" indent="-342900">
                <a:buFont typeface="Arial" pitchFamily="34" charset="0"/>
                <a:buChar char="•"/>
              </a:pPr>
              <a:r>
                <a:rPr lang="en-AU" sz="1400" dirty="0">
                  <a:latin typeface="Tahoma" pitchFamily="34" charset="0"/>
                  <a:ea typeface="Tahoma" pitchFamily="34" charset="0"/>
                  <a:cs typeface="Tahoma" pitchFamily="34" charset="0"/>
                </a:rPr>
                <a:t>We have a proven track record with zero incident reports. </a:t>
              </a:r>
            </a:p>
            <a:p>
              <a:pPr marL="342900" indent="-342900"/>
              <a:r>
                <a:rPr lang="en-AU" sz="1400" dirty="0">
                  <a:latin typeface="Tahoma" pitchFamily="34" charset="0"/>
                  <a:ea typeface="Tahoma" pitchFamily="34" charset="0"/>
                  <a:cs typeface="Tahoma" pitchFamily="34" charset="0"/>
                </a:rPr>
                <a:t>	Safety is our first priority for our clients and our team.</a:t>
              </a:r>
            </a:p>
            <a:p>
              <a:pPr marL="342900" indent="-342900">
                <a:buFont typeface="Arial" pitchFamily="34" charset="0"/>
                <a:buChar char="•"/>
              </a:pPr>
              <a:endParaRPr lang="en-AU" sz="1400" dirty="0">
                <a:latin typeface="Tahoma" pitchFamily="34" charset="0"/>
                <a:ea typeface="Tahoma" pitchFamily="34" charset="0"/>
                <a:cs typeface="Tahoma" pitchFamily="34" charset="0"/>
              </a:endParaRPr>
            </a:p>
            <a:p>
              <a:pPr marL="342900" indent="-342900">
                <a:buFont typeface="Arial" pitchFamily="34" charset="0"/>
                <a:buChar char="•"/>
              </a:pPr>
              <a:r>
                <a:rPr lang="en-AU" sz="1400" dirty="0">
                  <a:latin typeface="Tahoma" pitchFamily="34" charset="0"/>
                  <a:ea typeface="Tahoma" pitchFamily="34" charset="0"/>
                  <a:cs typeface="Tahoma" pitchFamily="34" charset="0"/>
                </a:rPr>
                <a:t>We keep our team small, highly trained and limit the number of job work fronts – the quality of the operation  is paramount.</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POINT OF DIFFERENCE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Waterjet1.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99772" cy="6858000"/>
            <a:chOff x="1315698" y="0"/>
            <a:chExt cx="7899772"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643174" y="1714488"/>
              <a:ext cx="6572296" cy="3539430"/>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One of the fastest growing major machine tool processes in the world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Versatile and easy to use</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There are virtually no limits to what </a:t>
              </a:r>
              <a:r>
                <a:rPr lang="en-AU" sz="1400" dirty="0" err="1">
                  <a:latin typeface="Tahoma" pitchFamily="34" charset="0"/>
                  <a:ea typeface="Tahoma" pitchFamily="34" charset="0"/>
                  <a:cs typeface="Tahoma" pitchFamily="34" charset="0"/>
                </a:rPr>
                <a:t>waterjets</a:t>
              </a:r>
              <a:r>
                <a:rPr lang="en-AU" sz="1400" dirty="0">
                  <a:latin typeface="Tahoma" pitchFamily="34" charset="0"/>
                  <a:ea typeface="Tahoma" pitchFamily="34" charset="0"/>
                  <a:cs typeface="Tahoma" pitchFamily="34" charset="0"/>
                </a:rPr>
                <a:t> are capable of cutting and machining.</a:t>
              </a:r>
            </a:p>
            <a:p>
              <a:endParaRPr lang="en-AU" sz="1400" dirty="0">
                <a:solidFill>
                  <a:schemeClr val="accent6"/>
                </a:solidFill>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Dawsons can cut almost any material into virtually any shape and size. </a:t>
              </a:r>
            </a:p>
            <a:p>
              <a:r>
                <a:rPr lang="en-AU" sz="1400" dirty="0">
                  <a:latin typeface="Tahoma" pitchFamily="34" charset="0"/>
                  <a:ea typeface="Tahoma" pitchFamily="34" charset="0"/>
                  <a:cs typeface="Tahoma" pitchFamily="34" charset="0"/>
                </a:rPr>
                <a:t> - glass, steels, stainless steels and duplex alloys, rubber, ceramics, tile, wood, brass and copper, and cuts to tolerances of 0.02mm thanks to positioning sensors and onboard computers on the </a:t>
              </a:r>
              <a:r>
                <a:rPr lang="en-AU" sz="1400" dirty="0" err="1">
                  <a:latin typeface="Tahoma" pitchFamily="34" charset="0"/>
                  <a:ea typeface="Tahoma" pitchFamily="34" charset="0"/>
                  <a:cs typeface="Tahoma" pitchFamily="34" charset="0"/>
                </a:rPr>
                <a:t>waterjet</a:t>
              </a:r>
              <a:r>
                <a:rPr lang="en-AU" sz="1400" dirty="0">
                  <a:latin typeface="Tahoma" pitchFamily="34" charset="0"/>
                  <a:ea typeface="Tahoma" pitchFamily="34" charset="0"/>
                  <a:cs typeface="Tahoma" pitchFamily="34" charset="0"/>
                </a:rPr>
                <a:t> machine.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a:t>
              </a:r>
              <a:r>
                <a:rPr lang="en-AU" sz="1400" dirty="0" err="1">
                  <a:latin typeface="Tahoma" pitchFamily="34" charset="0"/>
                  <a:ea typeface="Tahoma" pitchFamily="34" charset="0"/>
                  <a:cs typeface="Tahoma" pitchFamily="34" charset="0"/>
                </a:rPr>
                <a:t>Waterjet</a:t>
              </a:r>
              <a:r>
                <a:rPr lang="en-AU" sz="1400" dirty="0">
                  <a:latin typeface="Tahoma" pitchFamily="34" charset="0"/>
                  <a:ea typeface="Tahoma" pitchFamily="34" charset="0"/>
                  <a:cs typeface="Tahoma" pitchFamily="34" charset="0"/>
                </a:rPr>
                <a:t> Division operates two state of the art </a:t>
              </a:r>
              <a:r>
                <a:rPr lang="en-AU" sz="1400" dirty="0" err="1">
                  <a:latin typeface="Tahoma" pitchFamily="34" charset="0"/>
                  <a:ea typeface="Tahoma" pitchFamily="34" charset="0"/>
                  <a:cs typeface="Tahoma" pitchFamily="34" charset="0"/>
                </a:rPr>
                <a:t>Waterjet</a:t>
              </a:r>
              <a:r>
                <a:rPr lang="en-AU" sz="1400" dirty="0">
                  <a:latin typeface="Tahoma" pitchFamily="34" charset="0"/>
                  <a:ea typeface="Tahoma" pitchFamily="34" charset="0"/>
                  <a:cs typeface="Tahoma" pitchFamily="34" charset="0"/>
                </a:rPr>
                <a:t> machines </a:t>
              </a:r>
            </a:p>
            <a:p>
              <a:r>
                <a:rPr lang="en-AU" sz="1400" dirty="0">
                  <a:latin typeface="Tahoma" pitchFamily="34" charset="0"/>
                  <a:ea typeface="Tahoma" pitchFamily="34" charset="0"/>
                  <a:cs typeface="Tahoma" pitchFamily="34" charset="0"/>
                </a:rPr>
                <a:t>-harnessing the cutting power of 4500 bar water pressure using CAD technology.</a:t>
              </a: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WATERJET – Cutting Technology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Waterjet2.jpg"/>
          <p:cNvPicPr>
            <a:picLocks noGrp="1" noChangeAspect="1"/>
          </p:cNvPicPr>
          <p:nvPr>
            <p:ph idx="1"/>
          </p:nvPr>
        </p:nvPicPr>
        <p:blipFill>
          <a:blip r:embed="rId3" cstate="print"/>
          <a:stretch>
            <a:fillRect/>
          </a:stretch>
        </p:blipFill>
        <p:spPr>
          <a:xfrm>
            <a:off x="-7436" y="-5577"/>
            <a:ext cx="9151436" cy="6863577"/>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1857364"/>
              <a:ext cx="6715140" cy="3108543"/>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 Advanced technology – an easy solution to a difficult problem</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Less risk than laser technology</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No noxious gases or liquids are used in </a:t>
              </a:r>
              <a:r>
                <a:rPr lang="en-AU" sz="1400" dirty="0" err="1">
                  <a:latin typeface="Tahoma" pitchFamily="34" charset="0"/>
                  <a:ea typeface="Tahoma" pitchFamily="34" charset="0"/>
                  <a:cs typeface="Tahoma" pitchFamily="34" charset="0"/>
                </a:rPr>
                <a:t>waterjet</a:t>
              </a:r>
              <a:r>
                <a:rPr lang="en-AU" sz="1400" dirty="0">
                  <a:latin typeface="Tahoma" pitchFamily="34" charset="0"/>
                  <a:ea typeface="Tahoma" pitchFamily="34" charset="0"/>
                  <a:cs typeface="Tahoma" pitchFamily="34" charset="0"/>
                </a:rPr>
                <a:t> cutting, and </a:t>
              </a:r>
              <a:r>
                <a:rPr lang="en-AU" sz="1400" dirty="0" err="1">
                  <a:latin typeface="Tahoma" pitchFamily="34" charset="0"/>
                  <a:ea typeface="Tahoma" pitchFamily="34" charset="0"/>
                  <a:cs typeface="Tahoma" pitchFamily="34" charset="0"/>
                </a:rPr>
                <a:t>waterjets</a:t>
              </a:r>
              <a:r>
                <a:rPr lang="en-AU" sz="1400" dirty="0">
                  <a:latin typeface="Tahoma" pitchFamily="34" charset="0"/>
                  <a:ea typeface="Tahoma" pitchFamily="34" charset="0"/>
                  <a:cs typeface="Tahoma" pitchFamily="34" charset="0"/>
                </a:rPr>
                <a:t> do not create hazardous materials or vapours.</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 No heat effected zones or mechanical stresses are left on a </a:t>
              </a:r>
              <a:r>
                <a:rPr lang="en-AU" sz="1400" dirty="0" err="1">
                  <a:latin typeface="Tahoma" pitchFamily="34" charset="0"/>
                  <a:ea typeface="Tahoma" pitchFamily="34" charset="0"/>
                  <a:cs typeface="Tahoma" pitchFamily="34" charset="0"/>
                </a:rPr>
                <a:t>waterjet</a:t>
              </a:r>
              <a:r>
                <a:rPr lang="en-AU" sz="1400" dirty="0">
                  <a:latin typeface="Tahoma" pitchFamily="34" charset="0"/>
                  <a:ea typeface="Tahoma" pitchFamily="34" charset="0"/>
                  <a:cs typeface="Tahoma" pitchFamily="34" charset="0"/>
                </a:rPr>
                <a:t> cut surface.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Reduction in Material and Production Costs. Minimal </a:t>
              </a:r>
              <a:r>
                <a:rPr lang="en-AU" sz="1400" dirty="0" err="1">
                  <a:latin typeface="Tahoma" pitchFamily="34" charset="0"/>
                  <a:ea typeface="Tahoma" pitchFamily="34" charset="0"/>
                  <a:cs typeface="Tahoma" pitchFamily="34" charset="0"/>
                </a:rPr>
                <a:t>fixturing</a:t>
              </a:r>
              <a:r>
                <a:rPr lang="en-AU" sz="1400" dirty="0">
                  <a:latin typeface="Tahoma" pitchFamily="34" charset="0"/>
                  <a:ea typeface="Tahoma" pitchFamily="34" charset="0"/>
                  <a:cs typeface="Tahoma" pitchFamily="34" charset="0"/>
                </a:rPr>
                <a:t> and tooling to save time. </a:t>
              </a:r>
              <a:r>
                <a:rPr lang="en-AU" sz="1400" dirty="0" err="1">
                  <a:latin typeface="Tahoma" pitchFamily="34" charset="0"/>
                  <a:ea typeface="Tahoma" pitchFamily="34" charset="0"/>
                  <a:cs typeface="Tahoma" pitchFamily="34" charset="0"/>
                </a:rPr>
                <a:t>Waterjets</a:t>
              </a:r>
              <a:r>
                <a:rPr lang="en-AU" sz="1400" dirty="0">
                  <a:latin typeface="Tahoma" pitchFamily="34" charset="0"/>
                  <a:ea typeface="Tahoma" pitchFamily="34" charset="0"/>
                  <a:cs typeface="Tahoma" pitchFamily="34" charset="0"/>
                </a:rPr>
                <a:t> cut accurate, clean edges that allow for tight nesting and reduced scrap.</a:t>
              </a: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WHY DAWSONS WATERJET?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onstruction1.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dirty="0"/>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1785926"/>
              <a:ext cx="6715140" cy="3323987"/>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Point of Difference:</a:t>
              </a:r>
            </a:p>
            <a:p>
              <a:endParaRPr lang="en-AU" sz="1400" dirty="0">
                <a:latin typeface="Tahoma" pitchFamily="34" charset="0"/>
                <a:ea typeface="Tahoma" pitchFamily="34" charset="0"/>
                <a:cs typeface="Tahoma" pitchFamily="34" charset="0"/>
              </a:endParaRPr>
            </a:p>
            <a:p>
              <a:pPr>
                <a:buFont typeface="Arial" pitchFamily="34" charset="0"/>
                <a:buChar char="•"/>
              </a:pPr>
              <a:r>
                <a:rPr lang="en-AU" sz="1400" dirty="0">
                  <a:latin typeface="Tahoma" pitchFamily="34" charset="0"/>
                  <a:ea typeface="Tahoma" pitchFamily="34" charset="0"/>
                  <a:cs typeface="Tahoma" pitchFamily="34" charset="0"/>
                </a:rPr>
                <a:t> Diverse scope - Ability to provide a quality construction solution for any client – public or private  - from residential housing modifications to remote design and construction projects</a:t>
              </a:r>
            </a:p>
            <a:p>
              <a:pPr>
                <a:buFont typeface="Arial" pitchFamily="34" charset="0"/>
                <a:buChar char="•"/>
              </a:pPr>
              <a:endParaRPr lang="en-AU" sz="1400" dirty="0">
                <a:latin typeface="Tahoma" pitchFamily="34" charset="0"/>
                <a:ea typeface="Tahoma" pitchFamily="34" charset="0"/>
                <a:cs typeface="Tahoma" pitchFamily="34" charset="0"/>
              </a:endParaRPr>
            </a:p>
            <a:p>
              <a:pPr>
                <a:buFont typeface="Arial" pitchFamily="34" charset="0"/>
                <a:buChar char="•"/>
              </a:pPr>
              <a:r>
                <a:rPr lang="en-AU" sz="1400" dirty="0">
                  <a:latin typeface="Tahoma" pitchFamily="34" charset="0"/>
                  <a:ea typeface="Tahoma" pitchFamily="34" charset="0"/>
                  <a:cs typeface="Tahoma" pitchFamily="34" charset="0"/>
                </a:rPr>
                <a:t> Specialise in servicing remote locations throughout Australia.  Teams works in environmentally  sensitive, culturally significant and geographically remote locations.  </a:t>
              </a:r>
            </a:p>
            <a:p>
              <a:pPr>
                <a:buFont typeface="Arial" pitchFamily="34" charset="0"/>
                <a:buChar char="•"/>
              </a:pPr>
              <a:endParaRPr lang="en-AU" sz="1400" dirty="0">
                <a:latin typeface="Tahoma" pitchFamily="34" charset="0"/>
                <a:ea typeface="Tahoma" pitchFamily="34" charset="0"/>
                <a:cs typeface="Tahoma" pitchFamily="34" charset="0"/>
              </a:endParaRPr>
            </a:p>
            <a:p>
              <a:pPr>
                <a:buFont typeface="Arial" pitchFamily="34" charset="0"/>
                <a:buChar char="•"/>
              </a:pPr>
              <a:r>
                <a:rPr lang="en-AU" sz="1400" dirty="0">
                  <a:latin typeface="Tahoma" pitchFamily="34" charset="0"/>
                  <a:ea typeface="Tahoma" pitchFamily="34" charset="0"/>
                  <a:cs typeface="Tahoma" pitchFamily="34" charset="0"/>
                </a:rPr>
                <a:t> Employ local indigenous labour, where possible </a:t>
              </a:r>
            </a:p>
            <a:p>
              <a:pPr>
                <a:buFont typeface="Arial" pitchFamily="34" charset="0"/>
                <a:buChar char="•"/>
              </a:pPr>
              <a:endParaRPr lang="en-AU" sz="1400" dirty="0">
                <a:latin typeface="Tahoma" pitchFamily="34" charset="0"/>
                <a:ea typeface="Tahoma" pitchFamily="34" charset="0"/>
                <a:cs typeface="Tahoma" pitchFamily="34" charset="0"/>
              </a:endParaRPr>
            </a:p>
            <a:p>
              <a:pPr>
                <a:buFont typeface="Arial" pitchFamily="34" charset="0"/>
                <a:buChar char="•"/>
              </a:pPr>
              <a:r>
                <a:rPr lang="en-AU" sz="1400" dirty="0">
                  <a:latin typeface="Tahoma" pitchFamily="34" charset="0"/>
                  <a:ea typeface="Tahoma" pitchFamily="34" charset="0"/>
                  <a:cs typeface="Tahoma" pitchFamily="34" charset="0"/>
                </a:rPr>
                <a:t> In fact, we will solve the problems associated with this work, when other companies cannot.</a:t>
              </a: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CONSTRUCTION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onstruction2.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sp>
        <p:nvSpPr>
          <p:cNvPr id="8" name="Rectangle 7"/>
          <p:cNvSpPr/>
          <p:nvPr/>
        </p:nvSpPr>
        <p:spPr>
          <a:xfrm>
            <a:off x="2256138" y="1928802"/>
            <a:ext cx="7143768" cy="2031325"/>
          </a:xfrm>
          <a:prstGeom prst="rect">
            <a:avLst/>
          </a:prstGeom>
        </p:spPr>
        <p:txBody>
          <a:bodyPr wrap="square" lIns="72000">
            <a:spAutoFit/>
          </a:bodyPr>
          <a:lstStyle/>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grpSp>
        <p:nvGrpSpPr>
          <p:cNvPr id="12" name="Group 11"/>
          <p:cNvGrpSpPr/>
          <p:nvPr/>
        </p:nvGrpSpPr>
        <p:grpSpPr>
          <a:xfrm>
            <a:off x="1315666" y="0"/>
            <a:ext cx="7828334" cy="6858000"/>
            <a:chOff x="1315666" y="0"/>
            <a:chExt cx="7828334" cy="6858000"/>
          </a:xfrm>
        </p:grpSpPr>
        <p:pic>
          <p:nvPicPr>
            <p:cNvPr id="7" name="Picture 6" descr="TransparentGrey.png"/>
            <p:cNvPicPr>
              <a:picLocks noChangeAspect="1"/>
            </p:cNvPicPr>
            <p:nvPr/>
          </p:nvPicPr>
          <p:blipFill>
            <a:blip r:embed="rId4" cstate="print"/>
            <a:stretch>
              <a:fillRect/>
            </a:stretch>
          </p:blipFill>
          <p:spPr>
            <a:xfrm>
              <a:off x="1315666" y="0"/>
              <a:ext cx="7828334" cy="6858000"/>
            </a:xfrm>
            <a:prstGeom prst="rect">
              <a:avLst/>
            </a:prstGeom>
          </p:spPr>
        </p:pic>
        <p:sp>
          <p:nvSpPr>
            <p:cNvPr id="9" name="Rectangle 8"/>
            <p:cNvSpPr/>
            <p:nvPr/>
          </p:nvSpPr>
          <p:spPr>
            <a:xfrm>
              <a:off x="4143340"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CONSTRUCTION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onstruction2.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dirty="0"/>
          </a:p>
        </p:txBody>
      </p:sp>
      <p:pic>
        <p:nvPicPr>
          <p:cNvPr id="7" name="Picture 6" descr="TransparentGrey.png"/>
          <p:cNvPicPr>
            <a:picLocks noChangeAspect="1"/>
          </p:cNvPicPr>
          <p:nvPr/>
        </p:nvPicPr>
        <p:blipFill>
          <a:blip r:embed="rId4" cstate="print"/>
          <a:stretch>
            <a:fillRect/>
          </a:stretch>
        </p:blipFill>
        <p:spPr>
          <a:xfrm>
            <a:off x="1315666" y="0"/>
            <a:ext cx="7828334" cy="6858000"/>
          </a:xfrm>
          <a:prstGeom prst="rect">
            <a:avLst/>
          </a:prstGeom>
        </p:spPr>
      </p:pic>
      <p:sp>
        <p:nvSpPr>
          <p:cNvPr id="8" name="Rectangle 7"/>
          <p:cNvSpPr/>
          <p:nvPr/>
        </p:nvSpPr>
        <p:spPr>
          <a:xfrm>
            <a:off x="2256138" y="1928802"/>
            <a:ext cx="7143768" cy="2031325"/>
          </a:xfrm>
          <a:prstGeom prst="rect">
            <a:avLst/>
          </a:prstGeom>
        </p:spPr>
        <p:txBody>
          <a:bodyPr wrap="square" lIns="72000">
            <a:spAutoFit/>
          </a:bodyPr>
          <a:lstStyle/>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40"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CONSTRUCTION DIVISION</a:t>
            </a:r>
          </a:p>
        </p:txBody>
      </p:sp>
      <p:graphicFrame>
        <p:nvGraphicFramePr>
          <p:cNvPr id="10" name="Table 9"/>
          <p:cNvGraphicFramePr>
            <a:graphicFrameLocks noGrp="1"/>
          </p:cNvGraphicFramePr>
          <p:nvPr/>
        </p:nvGraphicFramePr>
        <p:xfrm>
          <a:off x="2714612" y="1754198"/>
          <a:ext cx="6072198" cy="3317876"/>
        </p:xfrm>
        <a:graphic>
          <a:graphicData uri="http://schemas.openxmlformats.org/drawingml/2006/table">
            <a:tbl>
              <a:tblPr firstRow="1" bandRow="1">
                <a:tableStyleId>{93296810-A885-4BE3-A3E7-6D5BEEA58F35}</a:tableStyleId>
              </a:tblPr>
              <a:tblGrid>
                <a:gridCol w="2514276">
                  <a:extLst>
                    <a:ext uri="{9D8B030D-6E8A-4147-A177-3AD203B41FA5}">
                      <a16:colId xmlns:a16="http://schemas.microsoft.com/office/drawing/2014/main" val="20000"/>
                    </a:ext>
                  </a:extLst>
                </a:gridCol>
                <a:gridCol w="3557922">
                  <a:extLst>
                    <a:ext uri="{9D8B030D-6E8A-4147-A177-3AD203B41FA5}">
                      <a16:colId xmlns:a16="http://schemas.microsoft.com/office/drawing/2014/main" val="20001"/>
                    </a:ext>
                  </a:extLst>
                </a:gridCol>
              </a:tblGrid>
              <a:tr h="382832">
                <a:tc>
                  <a:txBody>
                    <a:bodyPr/>
                    <a:lstStyle/>
                    <a:p>
                      <a:r>
                        <a:rPr lang="en-AU" dirty="0">
                          <a:latin typeface="+mn-lt"/>
                          <a:cs typeface="Arial" pitchFamily="34" charset="0"/>
                        </a:rPr>
                        <a:t>Services</a:t>
                      </a:r>
                      <a:r>
                        <a:rPr lang="en-AU" baseline="0" dirty="0">
                          <a:latin typeface="+mn-lt"/>
                          <a:cs typeface="Arial" pitchFamily="34" charset="0"/>
                        </a:rPr>
                        <a:t> include:</a:t>
                      </a:r>
                      <a:endParaRPr lang="en-AU" dirty="0">
                        <a:latin typeface="+mn-lt"/>
                        <a:cs typeface="Arial" pitchFamily="34" charset="0"/>
                      </a:endParaRPr>
                    </a:p>
                  </a:txBody>
                  <a:tcPr/>
                </a:tc>
                <a:tc>
                  <a:txBody>
                    <a:bodyPr/>
                    <a:lstStyle/>
                    <a:p>
                      <a:r>
                        <a:rPr lang="en-AU" dirty="0">
                          <a:latin typeface="+mn-lt"/>
                          <a:cs typeface="Arial" pitchFamily="34" charset="0"/>
                        </a:rPr>
                        <a:t>Project</a:t>
                      </a:r>
                      <a:r>
                        <a:rPr lang="en-AU" baseline="0" dirty="0">
                          <a:latin typeface="+mn-lt"/>
                          <a:cs typeface="Arial" pitchFamily="34" charset="0"/>
                        </a:rPr>
                        <a:t> Examples:</a:t>
                      </a:r>
                      <a:endParaRPr lang="en-AU" dirty="0">
                        <a:latin typeface="+mn-lt"/>
                        <a:cs typeface="Arial" pitchFamily="34" charset="0"/>
                      </a:endParaRPr>
                    </a:p>
                  </a:txBody>
                  <a:tcPr/>
                </a:tc>
                <a:extLst>
                  <a:ext uri="{0D108BD9-81ED-4DB2-BD59-A6C34878D82A}">
                    <a16:rowId xmlns:a16="http://schemas.microsoft.com/office/drawing/2014/main" val="10000"/>
                  </a:ext>
                </a:extLst>
              </a:tr>
              <a:tr h="861372">
                <a:tc>
                  <a:txBody>
                    <a:bodyPr/>
                    <a:lstStyle/>
                    <a:p>
                      <a:r>
                        <a:rPr lang="en-AU" sz="1600" dirty="0">
                          <a:latin typeface="+mn-lt"/>
                          <a:cs typeface="Arial" pitchFamily="34" charset="0"/>
                        </a:rPr>
                        <a:t>Building Construction</a:t>
                      </a:r>
                    </a:p>
                  </a:txBody>
                  <a:tcPr/>
                </a:tc>
                <a:tc>
                  <a:txBody>
                    <a:bodyPr/>
                    <a:lstStyle/>
                    <a:p>
                      <a:r>
                        <a:rPr lang="en-AU" sz="1600" dirty="0">
                          <a:latin typeface="+mn-lt"/>
                          <a:cs typeface="Arial" pitchFamily="34" charset="0"/>
                        </a:rPr>
                        <a:t>DETA - Bamaga Teachers</a:t>
                      </a:r>
                      <a:r>
                        <a:rPr lang="en-AU" sz="1600" baseline="0" dirty="0">
                          <a:latin typeface="+mn-lt"/>
                          <a:cs typeface="Arial" pitchFamily="34" charset="0"/>
                        </a:rPr>
                        <a:t> </a:t>
                      </a:r>
                      <a:r>
                        <a:rPr lang="en-AU" sz="1600" dirty="0">
                          <a:latin typeface="+mn-lt"/>
                          <a:cs typeface="Arial" pitchFamily="34" charset="0"/>
                        </a:rPr>
                        <a:t>Accommodation</a:t>
                      </a:r>
                    </a:p>
                    <a:p>
                      <a:r>
                        <a:rPr lang="en-AU" sz="1600" dirty="0">
                          <a:latin typeface="+mn-lt"/>
                          <a:cs typeface="Arial" pitchFamily="34" charset="0"/>
                        </a:rPr>
                        <a:t>Dawsons Workshops</a:t>
                      </a:r>
                    </a:p>
                  </a:txBody>
                  <a:tcPr/>
                </a:tc>
                <a:extLst>
                  <a:ext uri="{0D108BD9-81ED-4DB2-BD59-A6C34878D82A}">
                    <a16:rowId xmlns:a16="http://schemas.microsoft.com/office/drawing/2014/main" val="10001"/>
                  </a:ext>
                </a:extLst>
              </a:tr>
              <a:tr h="606150">
                <a:tc>
                  <a:txBody>
                    <a:bodyPr/>
                    <a:lstStyle/>
                    <a:p>
                      <a:r>
                        <a:rPr lang="en-AU" sz="1600" dirty="0">
                          <a:latin typeface="+mn-lt"/>
                          <a:cs typeface="Arial" pitchFamily="34" charset="0"/>
                        </a:rPr>
                        <a:t>New House – design and Construct</a:t>
                      </a:r>
                    </a:p>
                  </a:txBody>
                  <a:tcPr/>
                </a:tc>
                <a:tc>
                  <a:txBody>
                    <a:bodyPr/>
                    <a:lstStyle/>
                    <a:p>
                      <a:r>
                        <a:rPr lang="en-AU" sz="1600" dirty="0">
                          <a:latin typeface="+mn-lt"/>
                          <a:cs typeface="Arial" pitchFamily="34" charset="0"/>
                        </a:rPr>
                        <a:t>Private residential</a:t>
                      </a:r>
                      <a:r>
                        <a:rPr lang="en-AU" sz="1600" baseline="0" dirty="0">
                          <a:latin typeface="+mn-lt"/>
                          <a:cs typeface="Arial" pitchFamily="34" charset="0"/>
                        </a:rPr>
                        <a:t> - Cairns</a:t>
                      </a:r>
                      <a:endParaRPr lang="en-AU" sz="1600" dirty="0">
                        <a:latin typeface="+mn-lt"/>
                        <a:cs typeface="Arial" pitchFamily="34" charset="0"/>
                      </a:endParaRPr>
                    </a:p>
                  </a:txBody>
                  <a:tcPr/>
                </a:tc>
                <a:extLst>
                  <a:ext uri="{0D108BD9-81ED-4DB2-BD59-A6C34878D82A}">
                    <a16:rowId xmlns:a16="http://schemas.microsoft.com/office/drawing/2014/main" val="10002"/>
                  </a:ext>
                </a:extLst>
              </a:tr>
              <a:tr h="606150">
                <a:tc>
                  <a:txBody>
                    <a:bodyPr/>
                    <a:lstStyle/>
                    <a:p>
                      <a:r>
                        <a:rPr lang="en-AU" sz="1600" dirty="0">
                          <a:latin typeface="+mn-lt"/>
                          <a:cs typeface="Arial" pitchFamily="34" charset="0"/>
                        </a:rPr>
                        <a:t>Building renovations and Maintenance</a:t>
                      </a:r>
                    </a:p>
                  </a:txBody>
                  <a:tcPr/>
                </a:tc>
                <a:tc>
                  <a:txBody>
                    <a:bodyPr/>
                    <a:lstStyle/>
                    <a:p>
                      <a:r>
                        <a:rPr lang="en-AU" sz="1600" dirty="0">
                          <a:latin typeface="+mn-lt"/>
                          <a:cs typeface="Arial" pitchFamily="34" charset="0"/>
                        </a:rPr>
                        <a:t>Dawsons </a:t>
                      </a:r>
                      <a:r>
                        <a:rPr lang="en-AU" sz="1600" baseline="0" dirty="0">
                          <a:latin typeface="+mn-lt"/>
                          <a:cs typeface="Arial" pitchFamily="34" charset="0"/>
                        </a:rPr>
                        <a:t>office renovation, </a:t>
                      </a:r>
                    </a:p>
                    <a:p>
                      <a:r>
                        <a:rPr lang="en-AU" sz="1600" baseline="0" dirty="0">
                          <a:latin typeface="+mn-lt"/>
                          <a:cs typeface="Arial" pitchFamily="34" charset="0"/>
                        </a:rPr>
                        <a:t>local businesses</a:t>
                      </a:r>
                      <a:endParaRPr lang="en-AU" sz="1600" dirty="0">
                        <a:latin typeface="+mn-lt"/>
                        <a:cs typeface="Arial" pitchFamily="34" charset="0"/>
                      </a:endParaRPr>
                    </a:p>
                  </a:txBody>
                  <a:tcPr/>
                </a:tc>
                <a:extLst>
                  <a:ext uri="{0D108BD9-81ED-4DB2-BD59-A6C34878D82A}">
                    <a16:rowId xmlns:a16="http://schemas.microsoft.com/office/drawing/2014/main" val="10003"/>
                  </a:ext>
                </a:extLst>
              </a:tr>
              <a:tr h="861372">
                <a:tc>
                  <a:txBody>
                    <a:bodyPr/>
                    <a:lstStyle/>
                    <a:p>
                      <a:r>
                        <a:rPr lang="en-AU" sz="1600" dirty="0">
                          <a:latin typeface="+mn-lt"/>
                          <a:cs typeface="Arial" pitchFamily="34" charset="0"/>
                        </a:rPr>
                        <a:t>Civil Works, Concreting,</a:t>
                      </a:r>
                      <a:r>
                        <a:rPr lang="en-AU" sz="1600" baseline="0" dirty="0">
                          <a:latin typeface="+mn-lt"/>
                          <a:cs typeface="Arial" pitchFamily="34" charset="0"/>
                        </a:rPr>
                        <a:t> Earth Works</a:t>
                      </a:r>
                      <a:endParaRPr lang="en-AU" sz="1600" dirty="0">
                        <a:latin typeface="+mn-lt"/>
                        <a:cs typeface="Arial" pitchFamily="34" charset="0"/>
                      </a:endParaRPr>
                    </a:p>
                  </a:txBody>
                  <a:tcPr/>
                </a:tc>
                <a:tc>
                  <a:txBody>
                    <a:bodyPr/>
                    <a:lstStyle/>
                    <a:p>
                      <a:r>
                        <a:rPr lang="en-AU" sz="1600" dirty="0">
                          <a:latin typeface="+mn-lt"/>
                          <a:cs typeface="Arial" pitchFamily="34" charset="0"/>
                        </a:rPr>
                        <a:t>Red Bluff – Kuranda Rail Walkway </a:t>
                      </a:r>
                    </a:p>
                    <a:p>
                      <a:r>
                        <a:rPr lang="en-AU" sz="1600" dirty="0">
                          <a:latin typeface="+mn-lt"/>
                          <a:cs typeface="Arial" pitchFamily="34" charset="0"/>
                        </a:rPr>
                        <a:t>Cannington &amp; Century Mine</a:t>
                      </a:r>
                    </a:p>
                    <a:p>
                      <a:r>
                        <a:rPr lang="en-AU" sz="1600" dirty="0" err="1">
                          <a:latin typeface="+mn-lt"/>
                          <a:cs typeface="Arial" pitchFamily="34" charset="0"/>
                        </a:rPr>
                        <a:t>Ergon</a:t>
                      </a:r>
                      <a:r>
                        <a:rPr lang="en-AU" sz="1600" dirty="0">
                          <a:latin typeface="+mn-lt"/>
                          <a:cs typeface="Arial" pitchFamily="34" charset="0"/>
                        </a:rPr>
                        <a:t> – substation foundations</a:t>
                      </a:r>
                    </a:p>
                  </a:txBody>
                  <a:tcPr/>
                </a:tc>
                <a:extLst>
                  <a:ext uri="{0D108BD9-81ED-4DB2-BD59-A6C34878D82A}">
                    <a16:rowId xmlns:a16="http://schemas.microsoft.com/office/drawing/2014/main" val="10004"/>
                  </a:ext>
                </a:extLst>
              </a:tr>
            </a:tbl>
          </a:graphicData>
        </a:graphic>
      </p:graphicFrame>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22882" name="Picture 2" descr="F:\Dawsons-Presentation-Construction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pSp>
        <p:nvGrpSpPr>
          <p:cNvPr id="5" name="Group 9"/>
          <p:cNvGrpSpPr/>
          <p:nvPr/>
        </p:nvGrpSpPr>
        <p:grpSpPr>
          <a:xfrm>
            <a:off x="1315698" y="0"/>
            <a:ext cx="7828334" cy="6858000"/>
            <a:chOff x="1315698" y="0"/>
            <a:chExt cx="7828334" cy="6858000"/>
          </a:xfrm>
        </p:grpSpPr>
        <p:pic>
          <p:nvPicPr>
            <p:cNvPr id="6" name="Picture 5"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7" name="Rectangle 6"/>
            <p:cNvSpPr/>
            <p:nvPr/>
          </p:nvSpPr>
          <p:spPr>
            <a:xfrm>
              <a:off x="2428860" y="1857364"/>
              <a:ext cx="6715140" cy="3323987"/>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Major Sectors:</a:t>
              </a:r>
              <a:r>
                <a:rPr lang="en-AU" sz="1400" dirty="0">
                  <a:solidFill>
                    <a:srgbClr val="FFC000"/>
                  </a:solidFill>
                  <a:latin typeface="Tahoma" pitchFamily="34" charset="0"/>
                  <a:ea typeface="Tahoma" pitchFamily="34" charset="0"/>
                  <a:cs typeface="Tahoma" pitchFamily="34" charset="0"/>
                </a:rPr>
                <a:t>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Mining				</a:t>
              </a:r>
            </a:p>
            <a:p>
              <a:r>
                <a:rPr lang="en-AU" sz="1400" dirty="0">
                  <a:latin typeface="Tahoma" pitchFamily="34" charset="0"/>
                  <a:ea typeface="Tahoma" pitchFamily="34" charset="0"/>
                  <a:cs typeface="Tahoma" pitchFamily="34" charset="0"/>
                </a:rPr>
                <a:t>Private				</a:t>
              </a:r>
            </a:p>
            <a:p>
              <a:r>
                <a:rPr lang="en-AU" sz="1400" dirty="0">
                  <a:latin typeface="Tahoma" pitchFamily="34" charset="0"/>
                  <a:ea typeface="Tahoma" pitchFamily="34" charset="0"/>
                  <a:cs typeface="Tahoma" pitchFamily="34" charset="0"/>
                </a:rPr>
                <a:t>Government  - local and state		</a:t>
              </a:r>
            </a:p>
            <a:p>
              <a:r>
                <a:rPr lang="en-AU" sz="1400" dirty="0">
                  <a:latin typeface="Tahoma" pitchFamily="34" charset="0"/>
                  <a:ea typeface="Tahoma" pitchFamily="34" charset="0"/>
                  <a:cs typeface="Tahoma" pitchFamily="34" charset="0"/>
                </a:rPr>
                <a:t>Remote Indigenous Communities		</a:t>
              </a: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Construction Division prides itself on the personalised service and attention offered to clients.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Each client has access to a complete consulting package, managed by a Project Manager and Site Supervisor, with regular site surveys and client feedback reviews.</a:t>
              </a:r>
            </a:p>
            <a:p>
              <a:endParaRPr lang="en-AU" sz="1400" dirty="0">
                <a:latin typeface="Tahoma" pitchFamily="34" charset="0"/>
                <a:ea typeface="Tahoma" pitchFamily="34" charset="0"/>
                <a:cs typeface="Tahoma" pitchFamily="34" charset="0"/>
              </a:endParaRPr>
            </a:p>
          </p:txBody>
        </p:sp>
        <p:sp>
          <p:nvSpPr>
            <p:cNvPr id="8" name="Rectangle 7"/>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CONSTRUCTION DIVISION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DawsonsReach-001.jpg"/>
          <p:cNvPicPr>
            <a:picLocks noGrp="1" noChangeAspect="1"/>
          </p:cNvPicPr>
          <p:nvPr>
            <p:ph idx="1"/>
          </p:nvPr>
        </p:nvPicPr>
        <p:blipFill>
          <a:blip r:embed="rId3" cstate="print"/>
          <a:stretch>
            <a:fillRect/>
          </a:stretch>
        </p:blipFill>
        <p:spPr>
          <a:xfrm>
            <a:off x="-7437" y="0"/>
            <a:ext cx="9151437" cy="6863578"/>
          </a:xfr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erviceContracts.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99772" cy="6858000"/>
            <a:chOff x="1315698" y="0"/>
            <a:chExt cx="7899772"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00330" y="1816136"/>
              <a:ext cx="6715140" cy="3970318"/>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Dawsons are able to provide service contracts across a variety of disciplines.</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Types of contracts include:</a:t>
              </a:r>
            </a:p>
            <a:p>
              <a:endParaRPr lang="en-AU" sz="1400" dirty="0">
                <a:latin typeface="Tahoma" pitchFamily="34" charset="0"/>
                <a:ea typeface="Tahoma" pitchFamily="34" charset="0"/>
                <a:cs typeface="Tahoma" pitchFamily="34" charset="0"/>
              </a:endParaRPr>
            </a:p>
            <a:p>
              <a:pPr lvl="1">
                <a:buFont typeface="Arial" pitchFamily="34" charset="0"/>
                <a:buChar char="•"/>
              </a:pPr>
              <a:r>
                <a:rPr lang="en-AU" sz="1400" dirty="0">
                  <a:latin typeface="Tahoma" pitchFamily="34" charset="0"/>
                  <a:ea typeface="Tahoma" pitchFamily="34" charset="0"/>
                  <a:cs typeface="Tahoma" pitchFamily="34" charset="0"/>
                </a:rPr>
                <a:t>  Mobile plant mechanical</a:t>
              </a:r>
            </a:p>
            <a:p>
              <a:pPr lvl="1">
                <a:buFont typeface="Arial" pitchFamily="34" charset="0"/>
                <a:buChar char="•"/>
              </a:pPr>
              <a:r>
                <a:rPr lang="en-AU" sz="1400" dirty="0">
                  <a:latin typeface="Tahoma" pitchFamily="34" charset="0"/>
                  <a:ea typeface="Tahoma" pitchFamily="34" charset="0"/>
                  <a:cs typeface="Tahoma" pitchFamily="34" charset="0"/>
                </a:rPr>
                <a:t>  Electrical test and tag</a:t>
              </a:r>
            </a:p>
            <a:p>
              <a:pPr lvl="1">
                <a:buFont typeface="Arial" pitchFamily="34" charset="0"/>
                <a:buChar char="•"/>
              </a:pPr>
              <a:r>
                <a:rPr lang="en-AU" sz="1400" dirty="0">
                  <a:latin typeface="Tahoma" pitchFamily="34" charset="0"/>
                  <a:ea typeface="Tahoma" pitchFamily="34" charset="0"/>
                  <a:cs typeface="Tahoma" pitchFamily="34" charset="0"/>
                </a:rPr>
                <a:t>  Non production assets – e.g.: camp maintenance , plumbing, electrical &amp;   water treatment plant</a:t>
              </a:r>
            </a:p>
            <a:p>
              <a:pPr lvl="1">
                <a:buFont typeface="Arial" pitchFamily="34" charset="0"/>
                <a:buChar char="•"/>
              </a:pPr>
              <a:r>
                <a:rPr lang="en-AU" sz="1400" dirty="0">
                  <a:latin typeface="Tahoma" pitchFamily="34" charset="0"/>
                  <a:ea typeface="Tahoma" pitchFamily="34" charset="0"/>
                  <a:cs typeface="Tahoma" pitchFamily="34" charset="0"/>
                </a:rPr>
                <a:t>  Light vehicle maintenance</a:t>
              </a:r>
            </a:p>
            <a:p>
              <a:pPr lvl="1">
                <a:buFont typeface="Arial" pitchFamily="34" charset="0"/>
                <a:buChar char="•"/>
              </a:pPr>
              <a:r>
                <a:rPr lang="en-AU" sz="1400" dirty="0">
                  <a:latin typeface="Tahoma" pitchFamily="34" charset="0"/>
                  <a:ea typeface="Tahoma" pitchFamily="34" charset="0"/>
                  <a:cs typeface="Tahoma" pitchFamily="34" charset="0"/>
                </a:rPr>
                <a:t>  Scaffolding services</a:t>
              </a:r>
            </a:p>
            <a:p>
              <a:pPr lvl="1">
                <a:buFont typeface="Arial" pitchFamily="34" charset="0"/>
                <a:buChar char="•"/>
              </a:pPr>
              <a:r>
                <a:rPr lang="en-AU" sz="1400" dirty="0">
                  <a:latin typeface="Tahoma" pitchFamily="34" charset="0"/>
                  <a:ea typeface="Tahoma" pitchFamily="34" charset="0"/>
                  <a:cs typeface="Tahoma" pitchFamily="34" charset="0"/>
                </a:rPr>
                <a:t>  Surface protection</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Locations:</a:t>
              </a:r>
            </a:p>
            <a:p>
              <a:endParaRPr lang="en-AU" sz="1400" dirty="0">
                <a:latin typeface="Tahoma" pitchFamily="34" charset="0"/>
                <a:ea typeface="Tahoma" pitchFamily="34" charset="0"/>
                <a:cs typeface="Tahoma" pitchFamily="34" charset="0"/>
              </a:endParaRPr>
            </a:p>
            <a:p>
              <a:pPr lvl="1">
                <a:buFont typeface="Arial" pitchFamily="34" charset="0"/>
                <a:buChar char="•"/>
              </a:pPr>
              <a:r>
                <a:rPr lang="en-AU" sz="1400" dirty="0">
                  <a:latin typeface="Tahoma" pitchFamily="34" charset="0"/>
                  <a:ea typeface="Tahoma" pitchFamily="34" charset="0"/>
                  <a:cs typeface="Tahoma" pitchFamily="34" charset="0"/>
                </a:rPr>
                <a:t>  Site based or town based</a:t>
              </a:r>
            </a:p>
            <a:p>
              <a:pPr lvl="1">
                <a:buFont typeface="Arial" pitchFamily="34" charset="0"/>
                <a:buChar char="•"/>
              </a:pPr>
              <a:r>
                <a:rPr lang="en-AU" sz="1400" dirty="0">
                  <a:latin typeface="Tahoma" pitchFamily="34" charset="0"/>
                  <a:ea typeface="Tahoma" pitchFamily="34" charset="0"/>
                  <a:cs typeface="Tahoma" pitchFamily="34" charset="0"/>
                </a:rPr>
                <a:t>  Anywhere  - our geographical footprint span the all states in Australia</a:t>
              </a: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SERVICE CONTRACTS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20834" name="Picture 2" descr="F:\Dawsons-Presentation-Crane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pSp>
        <p:nvGrpSpPr>
          <p:cNvPr id="5" name="Group 9"/>
          <p:cNvGrpSpPr/>
          <p:nvPr/>
        </p:nvGrpSpPr>
        <p:grpSpPr>
          <a:xfrm>
            <a:off x="1315698" y="0"/>
            <a:ext cx="7828334" cy="6858000"/>
            <a:chOff x="1315698" y="0"/>
            <a:chExt cx="7828334" cy="6858000"/>
          </a:xfrm>
        </p:grpSpPr>
        <p:pic>
          <p:nvPicPr>
            <p:cNvPr id="6" name="Picture 5"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7" name="Rectangle 6"/>
            <p:cNvSpPr/>
            <p:nvPr/>
          </p:nvSpPr>
          <p:spPr>
            <a:xfrm>
              <a:off x="2428860" y="1857364"/>
              <a:ext cx="6715140" cy="2462213"/>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What makes us different?</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Deliver value for money and prompt, excellent service – this is our underlying principle</a:t>
              </a:r>
            </a:p>
            <a:p>
              <a:r>
                <a:rPr lang="en-AU" sz="1400" dirty="0">
                  <a:latin typeface="Tahoma" pitchFamily="34" charset="0"/>
                  <a:ea typeface="Tahoma" pitchFamily="34" charset="0"/>
                  <a:cs typeface="Tahoma" pitchFamily="34" charset="0"/>
                </a:rPr>
                <a:t>• Seamlessly integrate our business with our clients to allow them to focus on what they do best</a:t>
              </a:r>
            </a:p>
            <a:p>
              <a:r>
                <a:rPr lang="en-AU" sz="1400" dirty="0">
                  <a:latin typeface="Tahoma" pitchFamily="34" charset="0"/>
                  <a:ea typeface="Tahoma" pitchFamily="34" charset="0"/>
                  <a:cs typeface="Tahoma" pitchFamily="34" charset="0"/>
                </a:rPr>
                <a:t>• We are able to provide organisation efficiencies for our clients and manage a fluctuating 	workload for our clients, we can do this by leveraging off all the Dawsons divisions</a:t>
              </a:r>
            </a:p>
            <a:p>
              <a:r>
                <a:rPr lang="en-AU" sz="1400" dirty="0">
                  <a:latin typeface="Tahoma" pitchFamily="34" charset="0"/>
                  <a:ea typeface="Tahoma" pitchFamily="34" charset="0"/>
                  <a:cs typeface="Tahoma" pitchFamily="34" charset="0"/>
                </a:rPr>
                <a:t>• We are committed to building long term relationships – regular meetings to review client expectations and work performances linked to KPIs</a:t>
              </a:r>
            </a:p>
          </p:txBody>
        </p:sp>
        <p:sp>
          <p:nvSpPr>
            <p:cNvPr id="8" name="Rectangle 7"/>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SERVICE CONTRACTS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ontactSarah.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71736" y="1928802"/>
              <a:ext cx="6215106" cy="2893100"/>
            </a:xfrm>
            <a:prstGeom prst="rect">
              <a:avLst/>
            </a:prstGeom>
          </p:spPr>
          <p:txBody>
            <a:bodyPr wrap="square" lIns="72000">
              <a:spAutoFit/>
            </a:bodyPr>
            <a:lstStyle/>
            <a:p>
              <a:pPr lvl="2"/>
              <a:r>
                <a:rPr lang="en-AU" sz="1400" dirty="0">
                  <a:latin typeface="Tahoma" pitchFamily="34" charset="0"/>
                  <a:ea typeface="Tahoma" pitchFamily="34" charset="0"/>
                  <a:cs typeface="Tahoma" pitchFamily="34" charset="0"/>
                </a:rPr>
                <a:t>Current Clients:	  Groote Eylandt Mine*</a:t>
              </a:r>
            </a:p>
            <a:p>
              <a:pPr lvl="2"/>
              <a:r>
                <a:rPr lang="en-AU" sz="1400" dirty="0">
                  <a:latin typeface="Tahoma" pitchFamily="34" charset="0"/>
                  <a:ea typeface="Tahoma" pitchFamily="34" charset="0"/>
                  <a:cs typeface="Tahoma" pitchFamily="34" charset="0"/>
                </a:rPr>
                <a:t>		  </a:t>
              </a:r>
              <a:r>
                <a:rPr lang="en-AU" sz="1400" dirty="0" err="1">
                  <a:solidFill>
                    <a:srgbClr val="FFC000"/>
                  </a:solidFill>
                  <a:latin typeface="Tahoma" pitchFamily="34" charset="0"/>
                  <a:ea typeface="Tahoma" pitchFamily="34" charset="0"/>
                  <a:cs typeface="Tahoma" pitchFamily="34" charset="0"/>
                </a:rPr>
                <a:t>CleanCo</a:t>
              </a:r>
              <a:r>
                <a:rPr lang="en-AU" sz="1400" dirty="0">
                  <a:solidFill>
                    <a:srgbClr val="FFC000"/>
                  </a:solidFill>
                  <a:latin typeface="Tahoma" pitchFamily="34" charset="0"/>
                  <a:ea typeface="Tahoma" pitchFamily="34" charset="0"/>
                  <a:cs typeface="Tahoma" pitchFamily="34" charset="0"/>
                </a:rPr>
                <a:t> Barron Gorge Power Station*</a:t>
              </a:r>
            </a:p>
            <a:p>
              <a:pPr lvl="2"/>
              <a:r>
                <a:rPr lang="en-AU" sz="1400" dirty="0">
                  <a:latin typeface="Tahoma" pitchFamily="34" charset="0"/>
                  <a:ea typeface="Tahoma" pitchFamily="34" charset="0"/>
                  <a:cs typeface="Tahoma" pitchFamily="34" charset="0"/>
                </a:rPr>
                <a:t>		  </a:t>
              </a:r>
              <a:r>
                <a:rPr lang="en-AU" sz="1400" dirty="0" err="1">
                  <a:solidFill>
                    <a:srgbClr val="FFC000"/>
                  </a:solidFill>
                  <a:latin typeface="Tahoma" pitchFamily="34" charset="0"/>
                  <a:ea typeface="Tahoma" pitchFamily="34" charset="0"/>
                  <a:cs typeface="Tahoma" pitchFamily="34" charset="0"/>
                </a:rPr>
                <a:t>CleanCo</a:t>
              </a:r>
              <a:r>
                <a:rPr lang="en-AU" sz="1400" dirty="0">
                  <a:solidFill>
                    <a:srgbClr val="FFC000"/>
                  </a:solidFill>
                  <a:latin typeface="Tahoma" pitchFamily="34" charset="0"/>
                  <a:ea typeface="Tahoma" pitchFamily="34" charset="0"/>
                  <a:cs typeface="Tahoma" pitchFamily="34" charset="0"/>
                </a:rPr>
                <a:t> </a:t>
              </a:r>
              <a:r>
                <a:rPr lang="en-AU" sz="1400" dirty="0" err="1">
                  <a:solidFill>
                    <a:srgbClr val="FFC000"/>
                  </a:solidFill>
                  <a:latin typeface="Tahoma" pitchFamily="34" charset="0"/>
                  <a:ea typeface="Tahoma" pitchFamily="34" charset="0"/>
                  <a:cs typeface="Tahoma" pitchFamily="34" charset="0"/>
                </a:rPr>
                <a:t>Kareeya</a:t>
              </a:r>
              <a:r>
                <a:rPr lang="en-AU" sz="1400" dirty="0">
                  <a:solidFill>
                    <a:srgbClr val="FFC000"/>
                  </a:solidFill>
                  <a:latin typeface="Tahoma" pitchFamily="34" charset="0"/>
                  <a:ea typeface="Tahoma" pitchFamily="34" charset="0"/>
                  <a:cs typeface="Tahoma" pitchFamily="34" charset="0"/>
                </a:rPr>
                <a:t> Power Station*</a:t>
              </a:r>
            </a:p>
            <a:p>
              <a:pPr lvl="2"/>
              <a:r>
                <a:rPr lang="en-AU" sz="1400" dirty="0">
                  <a:latin typeface="Tahoma" pitchFamily="34" charset="0"/>
                  <a:ea typeface="Tahoma" pitchFamily="34" charset="0"/>
                  <a:cs typeface="Tahoma" pitchFamily="34" charset="0"/>
                </a:rPr>
                <a:t>		  Mt Isa Mine*</a:t>
              </a:r>
            </a:p>
            <a:p>
              <a:pPr lvl="2"/>
              <a:r>
                <a:rPr lang="en-AU" sz="1400" dirty="0">
                  <a:latin typeface="Tahoma" pitchFamily="34" charset="0"/>
                  <a:ea typeface="Tahoma" pitchFamily="34" charset="0"/>
                  <a:cs typeface="Tahoma" pitchFamily="34" charset="0"/>
                </a:rPr>
                <a:t>		  Cannington Mine*</a:t>
              </a:r>
            </a:p>
            <a:p>
              <a:pPr lvl="2"/>
              <a:r>
                <a:rPr lang="en-AU" sz="1400" dirty="0">
                  <a:latin typeface="Tahoma" pitchFamily="34" charset="0"/>
                  <a:ea typeface="Tahoma" pitchFamily="34" charset="0"/>
                  <a:cs typeface="Tahoma" pitchFamily="34" charset="0"/>
                </a:rPr>
                <a:t>		  Century Mine*</a:t>
              </a:r>
            </a:p>
            <a:p>
              <a:pPr lvl="2"/>
              <a:r>
                <a:rPr lang="en-AU" sz="1400" dirty="0">
                  <a:latin typeface="Tahoma" pitchFamily="34" charset="0"/>
                  <a:ea typeface="Tahoma" pitchFamily="34" charset="0"/>
                  <a:cs typeface="Tahoma" pitchFamily="34" charset="0"/>
                </a:rPr>
                <a:t>		  Sun Metals*</a:t>
              </a:r>
            </a:p>
            <a:p>
              <a:pPr lvl="2"/>
              <a:r>
                <a:rPr lang="en-AU" sz="1400" dirty="0">
                  <a:latin typeface="Tahoma" pitchFamily="34" charset="0"/>
                  <a:ea typeface="Tahoma" pitchFamily="34" charset="0"/>
                  <a:cs typeface="Tahoma" pitchFamily="34" charset="0"/>
                </a:rPr>
                <a:t>		</a:t>
              </a:r>
            </a:p>
            <a:p>
              <a:pPr lvl="2"/>
              <a:r>
                <a:rPr lang="en-AU" sz="1400" dirty="0">
                  <a:latin typeface="Tahoma" pitchFamily="34" charset="0"/>
                  <a:ea typeface="Tahoma" pitchFamily="34" charset="0"/>
                  <a:cs typeface="Tahoma" pitchFamily="34" charset="0"/>
                </a:rPr>
                <a:t>Contract Types:	  </a:t>
              </a:r>
              <a:r>
                <a:rPr lang="en-AU" sz="1400" dirty="0">
                  <a:solidFill>
                    <a:srgbClr val="FFC000"/>
                  </a:solidFill>
                  <a:latin typeface="Tahoma" pitchFamily="34" charset="0"/>
                  <a:ea typeface="Tahoma" pitchFamily="34" charset="0"/>
                  <a:cs typeface="Tahoma" pitchFamily="34" charset="0"/>
                </a:rPr>
                <a:t>* Short Term labour hire - monthly</a:t>
              </a:r>
            </a:p>
            <a:p>
              <a:pPr lvl="2"/>
              <a:r>
                <a:rPr lang="en-AU" sz="1400" dirty="0">
                  <a:latin typeface="Tahoma" pitchFamily="34" charset="0"/>
                  <a:ea typeface="Tahoma" pitchFamily="34" charset="0"/>
                  <a:cs typeface="Tahoma" pitchFamily="34" charset="0"/>
                </a:rPr>
                <a:t>		  * 2-5 year service maintenance contract</a:t>
              </a: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a:p>
              <a:pPr lvl="2"/>
              <a:endParaRPr lang="en-AU" sz="1400" dirty="0">
                <a:latin typeface="Tahoma" pitchFamily="34" charset="0"/>
                <a:ea typeface="Tahoma" pitchFamily="34" charset="0"/>
                <a:cs typeface="Tahoma" pitchFamily="34" charset="0"/>
              </a:endParaRPr>
            </a:p>
          </p:txBody>
        </p:sp>
        <p:sp>
          <p:nvSpPr>
            <p:cNvPr id="9" name="Rectangle 8"/>
            <p:cNvSpPr/>
            <p:nvPr/>
          </p:nvSpPr>
          <p:spPr>
            <a:xfrm>
              <a:off x="3857620" y="1071546"/>
              <a:ext cx="5286380"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Example - Maintenance Contracts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DefenceRecognisedSupplier.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714620"/>
              <a:ext cx="6715140" cy="1600438"/>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Dawsons is a defence recognised supplier – Army,  Navy, Air Force.</a:t>
              </a:r>
            </a:p>
            <a:p>
              <a:endParaRPr lang="en-AU" sz="1400" dirty="0">
                <a:solidFill>
                  <a:schemeClr val="accent6"/>
                </a:solidFill>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This logo is in recognition of Dawsons record of supply to the Australian Defence Organisation and the contribution Dawsons has made to the continued sustainability of the Australian Defence Force.</a:t>
              </a: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DEFENCE RECOGNISED SUPPLIER</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TrainingDivision1.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143116"/>
              <a:ext cx="6500858" cy="2677656"/>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Dawsons Training Division was strategically set up to ensure that the Dawsons staff have the most up to date qualifications as required by our clients both on remote sites and within our workshops.</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The location of the training facility is perfect:</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Adjacent to the Cairns workshop – simulated work environments and confined space set up </a:t>
              </a:r>
            </a:p>
            <a:p>
              <a:r>
                <a:rPr lang="en-AU" sz="1400" dirty="0">
                  <a:latin typeface="Tahoma" pitchFamily="34" charset="0"/>
                  <a:ea typeface="Tahoma" pitchFamily="34" charset="0"/>
                  <a:cs typeface="Tahoma" pitchFamily="34" charset="0"/>
                </a:rPr>
                <a:t>•  Near the Cairns domestic and international airport, making it an attractive option for clients requiring induction training prior to fly in fly out projects.</a:t>
              </a:r>
            </a:p>
            <a:p>
              <a:r>
                <a:rPr lang="en-AU" sz="1400" dirty="0">
                  <a:latin typeface="Tahoma" pitchFamily="34" charset="0"/>
                  <a:ea typeface="Tahoma" pitchFamily="34" charset="0"/>
                  <a:cs typeface="Tahoma" pitchFamily="34" charset="0"/>
                </a:rPr>
                <a:t>•  Flexibility. Our trainers can work remotely from client sites throughout Australia.</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TRAINING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rainingDivision2.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643174" y="1785926"/>
              <a:ext cx="6500858" cy="4401205"/>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Courses and Experience: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Our trainers have over 35 years experience in the mining industry throughout Australia, New Guinea and Fiji and have the support of external RTO’s and the Mining Industry Skills Centre, Brisbane.</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Courses: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provide a range of courses including: </a:t>
              </a:r>
            </a:p>
            <a:p>
              <a:r>
                <a:rPr lang="en-AU" sz="1400" dirty="0">
                  <a:latin typeface="Tahoma" pitchFamily="34" charset="0"/>
                  <a:ea typeface="Tahoma" pitchFamily="34" charset="0"/>
                  <a:cs typeface="Tahoma" pitchFamily="34" charset="0"/>
                </a:rPr>
                <a:t>• Generic Mine Induction - </a:t>
              </a:r>
              <a:r>
                <a:rPr lang="en-AU" sz="1400" dirty="0" err="1">
                  <a:latin typeface="Tahoma" pitchFamily="34" charset="0"/>
                  <a:ea typeface="Tahoma" pitchFamily="34" charset="0"/>
                  <a:cs typeface="Tahoma" pitchFamily="34" charset="0"/>
                </a:rPr>
                <a:t>Metalliferous</a:t>
              </a:r>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 Confined Space Training </a:t>
              </a:r>
            </a:p>
            <a:p>
              <a:r>
                <a:rPr lang="en-AU" sz="1400" dirty="0">
                  <a:latin typeface="Tahoma" pitchFamily="34" charset="0"/>
                  <a:ea typeface="Tahoma" pitchFamily="34" charset="0"/>
                  <a:cs typeface="Tahoma" pitchFamily="34" charset="0"/>
                </a:rPr>
                <a:t>• S1, S2, S3 Site Safety and Health Representative Course </a:t>
              </a:r>
            </a:p>
            <a:p>
              <a:r>
                <a:rPr lang="en-AU" sz="1400" dirty="0">
                  <a:latin typeface="Tahoma" pitchFamily="34" charset="0"/>
                  <a:ea typeface="Tahoma" pitchFamily="34" charset="0"/>
                  <a:cs typeface="Tahoma" pitchFamily="34" charset="0"/>
                </a:rPr>
                <a:t>• Working at Heights </a:t>
              </a:r>
            </a:p>
            <a:p>
              <a:r>
                <a:rPr lang="en-AU" sz="1400" dirty="0">
                  <a:latin typeface="Tahoma" pitchFamily="34" charset="0"/>
                  <a:ea typeface="Tahoma" pitchFamily="34" charset="0"/>
                  <a:cs typeface="Tahoma" pitchFamily="34" charset="0"/>
                </a:rPr>
                <a:t>• Isolation and Tagging</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Future scope to increase courses on offer.</a:t>
              </a: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a:p>
              <a:endParaRPr lang="en-AU" sz="1400" dirty="0">
                <a:latin typeface="Tahoma" pitchFamily="34" charset="0"/>
                <a:ea typeface="Tahoma" pitchFamily="34" charset="0"/>
                <a:cs typeface="Tahoma" pitchFamily="34" charset="0"/>
              </a:endParaRP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TRAINING DIVISION</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hutdownSpecialists1.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428860" y="2000240"/>
              <a:ext cx="6500858" cy="2677656"/>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Dawsons Group of Companies are the remote area shutdown specialists.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The focus of the Dawsons Shutdown team is to maximise shutdown productivity whilst optimising safety performance - anywhere in Australia.</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Our experience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has been providing shut down support to the mining and process industries across Australia for over 21 years.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As a fully integrated heavy engineering and labour hire company, we are unique in our ability to provide end to end services.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SHUTDOWN SPECIALISTS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hutdownSpecialists2.jpg"/>
          <p:cNvPicPr>
            <a:picLocks noGrp="1" noChangeAspect="1"/>
          </p:cNvPicPr>
          <p:nvPr>
            <p:ph idx="1"/>
          </p:nvPr>
        </p:nvPicPr>
        <p:blipFill>
          <a:blip r:embed="rId3" cstate="print"/>
          <a:stretch>
            <a:fillRect/>
          </a:stretch>
        </p:blipFill>
        <p:spPr>
          <a:xfrm>
            <a:off x="-7438" y="-5578"/>
            <a:ext cx="9151437" cy="6863578"/>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971210" cy="6858000"/>
            <a:chOff x="1315698" y="0"/>
            <a:chExt cx="7971210"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786050" y="1531514"/>
              <a:ext cx="6500858" cy="3897750"/>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What makes Dawsons Shutdown so successful?</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There are 5 points of differentiation:- </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1. Experience – lots of it!</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With clients throughout Australia and a shutdown schedule averaging 500,000 man hours per annum</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2. Relationships – long term value partnerships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We are committed to retaining and developing our current client base. </a:t>
              </a:r>
            </a:p>
            <a:p>
              <a:r>
                <a:rPr lang="en-AU" sz="1400" dirty="0">
                  <a:latin typeface="Tahoma" pitchFamily="34" charset="0"/>
                  <a:ea typeface="Tahoma" pitchFamily="34" charset="0"/>
                  <a:cs typeface="Tahoma" pitchFamily="34" charset="0"/>
                </a:rPr>
                <a:t>Our list of long term clients is testament to this.</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3. Safe Crews</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Safety is our priority – lives depend on it. Experienced crews.</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SHUTDOWN SPECIALISTS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hutdownSpecialists3.jpg"/>
          <p:cNvPicPr>
            <a:picLocks noGrp="1" noChangeAspect="1"/>
          </p:cNvPicPr>
          <p:nvPr>
            <p:ph idx="1"/>
          </p:nvPr>
        </p:nvPicPr>
        <p:blipFill>
          <a:blip r:embed="rId3" cstate="print"/>
          <a:stretch>
            <a:fillRect/>
          </a:stretch>
        </p:blipFill>
        <p:spPr>
          <a:xfrm>
            <a:off x="-32" y="0"/>
            <a:ext cx="9144000" cy="6858000"/>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71736" y="1785926"/>
              <a:ext cx="6500858" cy="3323987"/>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4. End to End Solution</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can provide the complete Industrial Solution including fully integrated labour hire and heavy engineering options.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There is no “third party” involvement – no subcontractors.  Our operation is </a:t>
              </a:r>
              <a:r>
                <a:rPr lang="en-AU" sz="1400" dirty="0" err="1">
                  <a:latin typeface="Tahoma" pitchFamily="34" charset="0"/>
                  <a:ea typeface="Tahoma" pitchFamily="34" charset="0"/>
                  <a:cs typeface="Tahoma" pitchFamily="34" charset="0"/>
                </a:rPr>
                <a:t>seemless</a:t>
              </a:r>
              <a:r>
                <a:rPr lang="en-AU" sz="1400" dirty="0">
                  <a:latin typeface="Tahoma" pitchFamily="34" charset="0"/>
                  <a:ea typeface="Tahoma" pitchFamily="34" charset="0"/>
                  <a:cs typeface="Tahoma" pitchFamily="34" charset="0"/>
                </a:rPr>
                <a:t> with crews directly employed by Dawsons.</a:t>
              </a:r>
            </a:p>
            <a:p>
              <a:endParaRPr lang="en-AU" sz="1400" dirty="0">
                <a:latin typeface="Tahoma" pitchFamily="34" charset="0"/>
                <a:ea typeface="Tahoma" pitchFamily="34" charset="0"/>
                <a:cs typeface="Tahoma" pitchFamily="34" charset="0"/>
              </a:endParaRPr>
            </a:p>
            <a:p>
              <a:r>
                <a:rPr lang="en-AU" sz="1400" dirty="0">
                  <a:solidFill>
                    <a:schemeClr val="accent6"/>
                  </a:solidFill>
                  <a:latin typeface="Tahoma" pitchFamily="34" charset="0"/>
                  <a:ea typeface="Tahoma" pitchFamily="34" charset="0"/>
                  <a:cs typeface="Tahoma" pitchFamily="34" charset="0"/>
                </a:rPr>
                <a:t>5. Response Time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Dawsons are able to mobilise crews with short notice due to the size of our shut down workforce.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We have crews who work exclusively on shut down operations  - they like variety and work pattern.</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SHUTDOWN SPECIALISTS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MarketSectors.jpg"/>
          <p:cNvPicPr>
            <a:picLocks noGrp="1" noChangeAspect="1"/>
          </p:cNvPicPr>
          <p:nvPr>
            <p:ph idx="1"/>
          </p:nvPr>
        </p:nvPicPr>
        <p:blipFill>
          <a:blip r:embed="rId3" cstate="print"/>
          <a:stretch>
            <a:fillRect/>
          </a:stretch>
        </p:blipFill>
        <p:spPr>
          <a:xfrm>
            <a:off x="0" y="0"/>
            <a:ext cx="9144000" cy="6858000"/>
          </a:xfrm>
        </p:spPr>
      </p:pic>
      <p:sp>
        <p:nvSpPr>
          <p:cNvPr id="2" name="Title 1"/>
          <p:cNvSpPr>
            <a:spLocks noGrp="1"/>
          </p:cNvSpPr>
          <p:nvPr>
            <p:ph type="title"/>
          </p:nvPr>
        </p:nvSpPr>
        <p:spPr/>
        <p:txBody>
          <a:bodyPr/>
          <a:lstStyle/>
          <a:p>
            <a:endParaRPr lang="en-AU"/>
          </a:p>
        </p:txBody>
      </p:sp>
      <p:grpSp>
        <p:nvGrpSpPr>
          <p:cNvPr id="3" name="Group 9"/>
          <p:cNvGrpSpPr/>
          <p:nvPr/>
        </p:nvGrpSpPr>
        <p:grpSpPr>
          <a:xfrm>
            <a:off x="1315698" y="0"/>
            <a:ext cx="8042648" cy="6858000"/>
            <a:chOff x="1315698" y="0"/>
            <a:chExt cx="8042648"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857488" y="1785926"/>
              <a:ext cx="6500858" cy="3323987"/>
            </a:xfrm>
            <a:prstGeom prst="rect">
              <a:avLst/>
            </a:prstGeom>
          </p:spPr>
          <p:txBody>
            <a:bodyPr wrap="square" lIns="72000">
              <a:spAutoFit/>
            </a:bodyPr>
            <a:lstStyle/>
            <a:p>
              <a:r>
                <a:rPr lang="en-AU" sz="1400" dirty="0">
                  <a:solidFill>
                    <a:schemeClr val="accent6"/>
                  </a:solidFill>
                  <a:latin typeface="Tahoma" pitchFamily="34" charset="0"/>
                  <a:ea typeface="Tahoma" pitchFamily="34" charset="0"/>
                  <a:cs typeface="Tahoma" pitchFamily="34" charset="0"/>
                </a:rPr>
                <a:t>Market Sectors  in which Dawsons operate</a:t>
              </a:r>
            </a:p>
            <a:p>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Mining</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Marine</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Sugar</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Defence</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Government </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Oil and gas</a:t>
              </a:r>
            </a:p>
            <a:p>
              <a:pPr marL="1714500" lvl="3" indent="-342900"/>
              <a:endParaRPr lang="en-AU" sz="1400" dirty="0">
                <a:latin typeface="Tahoma" pitchFamily="34" charset="0"/>
                <a:ea typeface="Tahoma" pitchFamily="34" charset="0"/>
                <a:cs typeface="Tahoma" pitchFamily="34" charset="0"/>
              </a:endParaRPr>
            </a:p>
            <a:p>
              <a:pPr marL="1714500" lvl="3" indent="-342900"/>
              <a:r>
                <a:rPr lang="en-AU" sz="1400" dirty="0">
                  <a:latin typeface="Tahoma" pitchFamily="34" charset="0"/>
                  <a:ea typeface="Tahoma" pitchFamily="34" charset="0"/>
                  <a:cs typeface="Tahoma" pitchFamily="34" charset="0"/>
                </a:rPr>
                <a:t>Power</a:t>
              </a:r>
            </a:p>
          </p:txBody>
        </p:sp>
        <p:sp>
          <p:nvSpPr>
            <p:cNvPr id="9" name="Rectangle 8"/>
            <p:cNvSpPr/>
            <p:nvPr/>
          </p:nvSpPr>
          <p:spPr>
            <a:xfrm>
              <a:off x="4143372" y="1071546"/>
              <a:ext cx="4500594"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MARKET SECTORS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DawsonsReach-002.jpg"/>
          <p:cNvPicPr>
            <a:picLocks noGrp="1" noChangeAspect="1"/>
          </p:cNvPicPr>
          <p:nvPr>
            <p:ph idx="1"/>
          </p:nvPr>
        </p:nvPicPr>
        <p:blipFill>
          <a:blip r:embed="rId3" cstate="print"/>
          <a:stretch>
            <a:fillRect/>
          </a:stretch>
        </p:blipFill>
        <p:spPr>
          <a:xfrm>
            <a:off x="32" y="24"/>
            <a:ext cx="9144000" cy="6858000"/>
          </a:xfrm>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OurVision2.jpg"/>
          <p:cNvPicPr>
            <a:picLocks noGrp="1" noChangeAspect="1"/>
          </p:cNvPicPr>
          <p:nvPr>
            <p:ph idx="1"/>
          </p:nvPr>
        </p:nvPicPr>
        <p:blipFill>
          <a:blip r:embed="rId3" cstate="print"/>
          <a:stretch>
            <a:fillRect/>
          </a:stretch>
        </p:blipFill>
        <p:spPr>
          <a:xfrm>
            <a:off x="-7437" y="0"/>
            <a:ext cx="9144000" cy="6858000"/>
          </a:xfrm>
        </p:spPr>
      </p:pic>
      <p:sp>
        <p:nvSpPr>
          <p:cNvPr id="2" name="Title 1"/>
          <p:cNvSpPr>
            <a:spLocks noGrp="1"/>
          </p:cNvSpPr>
          <p:nvPr>
            <p:ph type="title"/>
          </p:nvPr>
        </p:nvSpPr>
        <p:spPr/>
        <p:txBody>
          <a:bodyPr/>
          <a:lstStyle/>
          <a:p>
            <a:endParaRPr lang="en-AU" dirty="0"/>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8" name="Picture 7" descr="MapOfAustralia.png"/>
          <p:cNvPicPr>
            <a:picLocks noChangeAspect="1"/>
          </p:cNvPicPr>
          <p:nvPr/>
        </p:nvPicPr>
        <p:blipFill>
          <a:blip r:embed="rId5" cstate="print"/>
          <a:stretch>
            <a:fillRect/>
          </a:stretch>
        </p:blipFill>
        <p:spPr>
          <a:xfrm>
            <a:off x="3481418" y="1428736"/>
            <a:ext cx="5448300" cy="4667250"/>
          </a:xfrm>
          <a:prstGeom prst="rect">
            <a:avLst/>
          </a:prstGeom>
        </p:spPr>
      </p:pic>
      <p:sp>
        <p:nvSpPr>
          <p:cNvPr id="10" name="Content Placeholder 9"/>
          <p:cNvSpPr>
            <a:spLocks noGrp="1"/>
          </p:cNvSpPr>
          <p:nvPr>
            <p:ph idx="1"/>
          </p:nvPr>
        </p:nvSpPr>
        <p:spPr/>
        <p:txBody>
          <a:bodyPr/>
          <a:lstStyle/>
          <a:p>
            <a:endParaRPr lang="en-AU" dirty="0"/>
          </a:p>
        </p:txBody>
      </p:sp>
      <p:pic>
        <p:nvPicPr>
          <p:cNvPr id="2052" name="Picture 4" descr="F:\Dawsons-Presentation-Truck2.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spTree>
    <p:controls>
      <mc:AlternateContent xmlns:mc="http://schemas.openxmlformats.org/markup-compatibility/2006">
        <mc:Choice xmlns:v="urn:schemas-microsoft-com:vml" Requires="v">
          <p:control r:id="rId1" imgW="9142857" imgH="6857143"/>
        </mc:Choice>
        <mc:Fallback>
          <p:control r:id="rId1" imgW="9142857" imgH="6857143">
            <p:pic>
              <p:nvPicPr>
                <p:cNvPr id="3" name="FOfficeDoc1"/>
                <p:cNvPicPr preferRelativeResize="0">
                  <a:picLocks noChangeAspect="1" noChangeArrowheads="1" noChangeShapeType="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18786" name="Picture 2" descr="F:\Dawsons-Presentation-Truck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DawsonsReach-003.jpg"/>
          <p:cNvPicPr>
            <a:picLocks noGrp="1" noChangeAspect="1"/>
          </p:cNvPicPr>
          <p:nvPr>
            <p:ph idx="1"/>
          </p:nvPr>
        </p:nvPicPr>
        <p:blipFill>
          <a:blip r:embed="rId3" cstate="print"/>
          <a:stretch>
            <a:fillRect/>
          </a:stretch>
        </p:blipFill>
        <p:spPr>
          <a:xfrm>
            <a:off x="-7438" y="-5578"/>
            <a:ext cx="9151437" cy="6863578"/>
          </a:xfr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dirty="0"/>
          </a:p>
        </p:txBody>
      </p:sp>
    </p:spTree>
    <p:controls>
      <mc:AlternateContent xmlns:mc="http://schemas.openxmlformats.org/markup-compatibility/2006">
        <mc:Choice xmlns:v="urn:schemas-microsoft-com:vml" Requires="v">
          <p:control r:id="rId1" imgW="9142857" imgH="6857143"/>
        </mc:Choice>
        <mc:Fallback>
          <p:control r:id="rId1" imgW="9142857" imgH="6857143">
            <p:pic>
              <p:nvPicPr>
                <p:cNvPr id="4" name="FOfficeDoc1"/>
                <p:cNvPicPr preferRelativeResize="0">
                  <a:picLocks noChangeAspect="1" noChangeArrowheads="1" noChangeShapeType="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1" name="Content Placeholder 10" descr="OurValues.jpg"/>
          <p:cNvPicPr>
            <a:picLocks noGrp="1" noChangeAspect="1"/>
          </p:cNvPicPr>
          <p:nvPr>
            <p:ph idx="1"/>
          </p:nvPr>
        </p:nvPicPr>
        <p:blipFill>
          <a:blip r:embed="rId3" cstate="print"/>
          <a:stretch>
            <a:fillRect/>
          </a:stretch>
        </p:blipFill>
        <p:spPr>
          <a:xfrm>
            <a:off x="-7437" y="0"/>
            <a:ext cx="9151437" cy="6863578"/>
          </a:xfrm>
        </p:spPr>
      </p:pic>
      <p:grpSp>
        <p:nvGrpSpPr>
          <p:cNvPr id="3" name="Group 9"/>
          <p:cNvGrpSpPr/>
          <p:nvPr/>
        </p:nvGrpSpPr>
        <p:grpSpPr>
          <a:xfrm>
            <a:off x="1315698" y="0"/>
            <a:ext cx="7828334" cy="6858000"/>
            <a:chOff x="1315698" y="0"/>
            <a:chExt cx="7828334"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571736" y="1714488"/>
              <a:ext cx="6357982" cy="3357586"/>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Our values underpin our internal recruitment process.  They are</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t>
              </a:r>
              <a:r>
                <a:rPr lang="en-AU" sz="1400" dirty="0">
                  <a:solidFill>
                    <a:schemeClr val="accent6"/>
                  </a:solidFill>
                  <a:latin typeface="Tahoma" pitchFamily="34" charset="0"/>
                  <a:ea typeface="Tahoma" pitchFamily="34" charset="0"/>
                  <a:cs typeface="Tahoma" pitchFamily="34" charset="0"/>
                </a:rPr>
                <a:t>Work Ethics.</a:t>
              </a:r>
              <a:r>
                <a:rPr lang="en-AU" sz="1400" dirty="0">
                  <a:latin typeface="Tahoma" pitchFamily="34" charset="0"/>
                  <a:ea typeface="Tahoma" pitchFamily="34" charset="0"/>
                  <a:cs typeface="Tahoma" pitchFamily="34" charset="0"/>
                </a:rPr>
                <a:t> Uncompromising integrity, honesty, and dedication to deliver - “whatever it takes, whatever the size of the job, in whatever location”.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t>
              </a:r>
              <a:r>
                <a:rPr lang="en-AU" sz="1400" dirty="0">
                  <a:solidFill>
                    <a:schemeClr val="accent6"/>
                  </a:solidFill>
                  <a:latin typeface="Tahoma" pitchFamily="34" charset="0"/>
                  <a:ea typeface="Tahoma" pitchFamily="34" charset="0"/>
                  <a:cs typeface="Tahoma" pitchFamily="34" charset="0"/>
                </a:rPr>
                <a:t>Excellence. </a:t>
              </a:r>
              <a:r>
                <a:rPr lang="en-AU" sz="1400" dirty="0">
                  <a:latin typeface="Tahoma" pitchFamily="34" charset="0"/>
                  <a:ea typeface="Tahoma" pitchFamily="34" charset="0"/>
                  <a:cs typeface="Tahoma" pitchFamily="34" charset="0"/>
                </a:rPr>
                <a:t>We set high standards. Thriving on challenge and accomplishment.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t>
              </a:r>
              <a:r>
                <a:rPr lang="en-AU" sz="1400" dirty="0">
                  <a:solidFill>
                    <a:schemeClr val="accent6"/>
                  </a:solidFill>
                  <a:latin typeface="Tahoma" pitchFamily="34" charset="0"/>
                  <a:ea typeface="Tahoma" pitchFamily="34" charset="0"/>
                  <a:cs typeface="Tahoma" pitchFamily="34" charset="0"/>
                </a:rPr>
                <a:t>Empowerment. </a:t>
              </a:r>
              <a:r>
                <a:rPr lang="en-AU" sz="1400" dirty="0">
                  <a:latin typeface="Tahoma" pitchFamily="34" charset="0"/>
                  <a:ea typeface="Tahoma" pitchFamily="34" charset="0"/>
                  <a:cs typeface="Tahoma" pitchFamily="34" charset="0"/>
                </a:rPr>
                <a:t>Dawsons staff are empowered to make a difference and find lateral solutions when needed. Talent and creativity is never thwarted.</a:t>
              </a:r>
            </a:p>
            <a:p>
              <a:r>
                <a:rPr lang="en-AU" sz="1400" dirty="0">
                  <a:latin typeface="Tahoma" pitchFamily="34" charset="0"/>
                  <a:ea typeface="Tahoma" pitchFamily="34" charset="0"/>
                  <a:cs typeface="Tahoma" pitchFamily="34" charset="0"/>
                </a:rPr>
                <a:t> </a:t>
              </a:r>
            </a:p>
            <a:p>
              <a:r>
                <a:rPr lang="en-AU" sz="1400" dirty="0">
                  <a:latin typeface="Tahoma" pitchFamily="34" charset="0"/>
                  <a:ea typeface="Tahoma" pitchFamily="34" charset="0"/>
                  <a:cs typeface="Tahoma" pitchFamily="34" charset="0"/>
                </a:rPr>
                <a:t>• </a:t>
              </a:r>
              <a:r>
                <a:rPr lang="en-AU" sz="1400" dirty="0">
                  <a:solidFill>
                    <a:schemeClr val="accent6"/>
                  </a:solidFill>
                  <a:latin typeface="Tahoma" pitchFamily="34" charset="0"/>
                  <a:ea typeface="Tahoma" pitchFamily="34" charset="0"/>
                  <a:cs typeface="Tahoma" pitchFamily="34" charset="0"/>
                </a:rPr>
                <a:t>Mutual Respect. </a:t>
              </a:r>
              <a:r>
                <a:rPr lang="en-AU" sz="1400" dirty="0">
                  <a:latin typeface="Tahoma" pitchFamily="34" charset="0"/>
                  <a:ea typeface="Tahoma" pitchFamily="34" charset="0"/>
                  <a:cs typeface="Tahoma" pitchFamily="34" charset="0"/>
                </a:rPr>
                <a:t>We value an inclusive culture based on diverse backgrounds, experience, and views.  </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 </a:t>
              </a:r>
              <a:r>
                <a:rPr lang="en-AU" sz="1400" dirty="0">
                  <a:solidFill>
                    <a:schemeClr val="accent6"/>
                  </a:solidFill>
                  <a:latin typeface="Tahoma" pitchFamily="34" charset="0"/>
                  <a:ea typeface="Tahoma" pitchFamily="34" charset="0"/>
                  <a:cs typeface="Tahoma" pitchFamily="34" charset="0"/>
                </a:rPr>
                <a:t>Safety. </a:t>
              </a:r>
              <a:r>
                <a:rPr lang="en-AU" sz="1400" dirty="0">
                  <a:latin typeface="Tahoma" pitchFamily="34" charset="0"/>
                  <a:ea typeface="Tahoma" pitchFamily="34" charset="0"/>
                  <a:cs typeface="Tahoma" pitchFamily="34" charset="0"/>
                </a:rPr>
                <a:t>Zero accidents - people’s lives depend on it. </a:t>
              </a:r>
            </a:p>
          </p:txBody>
        </p:sp>
        <p:sp>
          <p:nvSpPr>
            <p:cNvPr id="9" name="Rectangle 8"/>
            <p:cNvSpPr/>
            <p:nvPr/>
          </p:nvSpPr>
          <p:spPr>
            <a:xfrm>
              <a:off x="4143372" y="1071546"/>
              <a:ext cx="3143272"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OUR VALUES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12" name="Content Placeholder 11" descr="SafetyPolicy.jpg"/>
          <p:cNvPicPr>
            <a:picLocks noGrp="1" noChangeAspect="1"/>
          </p:cNvPicPr>
          <p:nvPr>
            <p:ph idx="1"/>
          </p:nvPr>
        </p:nvPicPr>
        <p:blipFill>
          <a:blip r:embed="rId3" cstate="print"/>
          <a:stretch>
            <a:fillRect/>
          </a:stretch>
        </p:blipFill>
        <p:spPr>
          <a:xfrm>
            <a:off x="-7438" y="-5578"/>
            <a:ext cx="9151437" cy="6863578"/>
          </a:xfrm>
        </p:spPr>
      </p:pic>
      <p:grpSp>
        <p:nvGrpSpPr>
          <p:cNvPr id="3" name="Group 9"/>
          <p:cNvGrpSpPr/>
          <p:nvPr/>
        </p:nvGrpSpPr>
        <p:grpSpPr>
          <a:xfrm>
            <a:off x="1315698" y="0"/>
            <a:ext cx="7899772" cy="6858000"/>
            <a:chOff x="1315698" y="0"/>
            <a:chExt cx="7899772" cy="6858000"/>
          </a:xfrm>
        </p:grpSpPr>
        <p:pic>
          <p:nvPicPr>
            <p:cNvPr id="7" name="Picture 6" descr="TransparentGrey.png"/>
            <p:cNvPicPr>
              <a:picLocks noChangeAspect="1"/>
            </p:cNvPicPr>
            <p:nvPr/>
          </p:nvPicPr>
          <p:blipFill>
            <a:blip r:embed="rId4" cstate="print"/>
            <a:stretch>
              <a:fillRect/>
            </a:stretch>
          </p:blipFill>
          <p:spPr>
            <a:xfrm>
              <a:off x="1315698" y="0"/>
              <a:ext cx="7828334" cy="6858000"/>
            </a:xfrm>
            <a:prstGeom prst="rect">
              <a:avLst/>
            </a:prstGeom>
          </p:spPr>
        </p:pic>
        <p:sp>
          <p:nvSpPr>
            <p:cNvPr id="8" name="Rectangle 7"/>
            <p:cNvSpPr/>
            <p:nvPr/>
          </p:nvSpPr>
          <p:spPr>
            <a:xfrm>
              <a:off x="2714644" y="1643050"/>
              <a:ext cx="6500826" cy="3539430"/>
            </a:xfrm>
            <a:prstGeom prst="rect">
              <a:avLst/>
            </a:prstGeom>
          </p:spPr>
          <p:txBody>
            <a:bodyPr wrap="square" lIns="72000">
              <a:spAutoFit/>
            </a:bodyPr>
            <a:lstStyle/>
            <a:p>
              <a:r>
                <a:rPr lang="en-AU" sz="1400" dirty="0">
                  <a:latin typeface="Tahoma" pitchFamily="34" charset="0"/>
                  <a:ea typeface="Tahoma" pitchFamily="34" charset="0"/>
                  <a:cs typeface="Tahoma" pitchFamily="34" charset="0"/>
                </a:rPr>
                <a:t>Dawsons Group of Companies recognises its moral and legal responsibility to provide a safe and healthy workplace.</a:t>
              </a:r>
            </a:p>
            <a:p>
              <a:r>
                <a:rPr lang="en-AU" sz="1400" dirty="0">
                  <a:latin typeface="Tahoma" pitchFamily="34" charset="0"/>
                  <a:ea typeface="Tahoma" pitchFamily="34" charset="0"/>
                  <a:cs typeface="Tahoma" pitchFamily="34" charset="0"/>
                </a:rPr>
                <a:t> </a:t>
              </a:r>
            </a:p>
            <a:p>
              <a:pPr>
                <a:buFont typeface="Arial" pitchFamily="34" charset="0"/>
                <a:buChar char="•"/>
              </a:pPr>
              <a:r>
                <a:rPr lang="en-AU" sz="1400" dirty="0">
                  <a:latin typeface="Tahoma" pitchFamily="34" charset="0"/>
                  <a:ea typeface="Tahoma" pitchFamily="34" charset="0"/>
                  <a:cs typeface="Tahoma" pitchFamily="34" charset="0"/>
                </a:rPr>
                <a:t>  We develop, maintain and promote safe and productive work practices </a:t>
              </a:r>
            </a:p>
            <a:p>
              <a:pPr>
                <a:buFont typeface="Arial" pitchFamily="34" charset="0"/>
                <a:buChar char="•"/>
              </a:pPr>
              <a:r>
                <a:rPr lang="en-AU" sz="1400" dirty="0">
                  <a:latin typeface="Tahoma" pitchFamily="34" charset="0"/>
                  <a:ea typeface="Tahoma" pitchFamily="34" charset="0"/>
                  <a:cs typeface="Tahoma" pitchFamily="34" charset="0"/>
                </a:rPr>
                <a:t>  We effectively manage risk in all aspects of our business</a:t>
              </a:r>
            </a:p>
            <a:p>
              <a:pPr>
                <a:buFont typeface="Arial" pitchFamily="34" charset="0"/>
                <a:buChar char="•"/>
              </a:pPr>
              <a:r>
                <a:rPr lang="en-AU" sz="1400" dirty="0">
                  <a:latin typeface="Tahoma" pitchFamily="34" charset="0"/>
                  <a:ea typeface="Tahoma" pitchFamily="34" charset="0"/>
                  <a:cs typeface="Tahoma" pitchFamily="34" charset="0"/>
                </a:rPr>
                <a:t>  We believe that every accident, and therefore every injury, is preventable</a:t>
              </a:r>
            </a:p>
            <a:p>
              <a:endParaRPr lang="en-AU" sz="1400" dirty="0">
                <a:latin typeface="Tahoma" pitchFamily="34" charset="0"/>
                <a:ea typeface="Tahoma" pitchFamily="34" charset="0"/>
                <a:cs typeface="Tahoma" pitchFamily="34" charset="0"/>
              </a:endParaRPr>
            </a:p>
            <a:p>
              <a:r>
                <a:rPr lang="en-AU" sz="1400" dirty="0">
                  <a:solidFill>
                    <a:schemeClr val="accent6">
                      <a:lumMod val="75000"/>
                    </a:schemeClr>
                  </a:solidFill>
                  <a:latin typeface="Tahoma" pitchFamily="34" charset="0"/>
                  <a:ea typeface="Tahoma" pitchFamily="34" charset="0"/>
                  <a:cs typeface="Tahoma" pitchFamily="34" charset="0"/>
                </a:rPr>
                <a:t>Safety is always a top priority and a value that is fundamental to our organisation</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Our employees have stop-work authorities that if it is not safe do not do it, and they are actively encouraged to use this authority.</a:t>
              </a:r>
            </a:p>
            <a:p>
              <a:endParaRPr lang="en-AU" sz="1400" dirty="0">
                <a:latin typeface="Tahoma" pitchFamily="34" charset="0"/>
                <a:ea typeface="Tahoma" pitchFamily="34" charset="0"/>
                <a:cs typeface="Tahoma" pitchFamily="34" charset="0"/>
              </a:endParaRPr>
            </a:p>
            <a:p>
              <a:r>
                <a:rPr lang="en-AU" sz="1400" dirty="0">
                  <a:latin typeface="Tahoma" pitchFamily="34" charset="0"/>
                  <a:ea typeface="Tahoma" pitchFamily="34" charset="0"/>
                  <a:cs typeface="Tahoma" pitchFamily="34" charset="0"/>
                </a:rPr>
                <a:t>Although each person’s actions will ultimately determine his or her own individual safety, there is a clear duty for all those charged with supervision and management to establish and implement safety priorities and procedures. </a:t>
              </a:r>
            </a:p>
          </p:txBody>
        </p:sp>
        <p:sp>
          <p:nvSpPr>
            <p:cNvPr id="9" name="Rectangle 8"/>
            <p:cNvSpPr/>
            <p:nvPr/>
          </p:nvSpPr>
          <p:spPr>
            <a:xfrm>
              <a:off x="4143372" y="1071546"/>
              <a:ext cx="3143272" cy="400110"/>
            </a:xfrm>
            <a:prstGeom prst="rect">
              <a:avLst/>
            </a:prstGeom>
          </p:spPr>
          <p:txBody>
            <a:bodyPr wrap="square">
              <a:spAutoFit/>
            </a:bodyPr>
            <a:lstStyle/>
            <a:p>
              <a:r>
                <a:rPr lang="en-AU" sz="2000" dirty="0">
                  <a:solidFill>
                    <a:schemeClr val="accent6"/>
                  </a:solidFill>
                  <a:effectLst>
                    <a:outerShdw blurRad="38100" dist="38100" dir="2700000" algn="tl">
                      <a:srgbClr val="000000">
                        <a:alpha val="43137"/>
                      </a:srgbClr>
                    </a:outerShdw>
                  </a:effectLst>
                  <a:latin typeface="Tahoma" pitchFamily="34" charset="0"/>
                  <a:ea typeface="Tahoma" pitchFamily="34" charset="0"/>
                  <a:cs typeface="Tahoma" pitchFamily="34" charset="0"/>
                </a:rPr>
                <a:t>SAFETY POLICY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WIFFPOINTPLAYERTAG" val="{577f8ca8-7131-11d4-8460-525400eb897b}"/>
</p:tagLst>
</file>

<file path=ppt/tags/tag2.xml><?xml version="1.0" encoding="utf-8"?>
<p:tagLst xmlns:a="http://schemas.openxmlformats.org/drawingml/2006/main" xmlns:r="http://schemas.openxmlformats.org/officeDocument/2006/relationships" xmlns:p="http://schemas.openxmlformats.org/presentationml/2006/main">
  <p:tag name="SWIFFPOINTPLAYERTAG" val="{577f8ca8-7131-11d4-8460-525400eb897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TotalTime>
  <Words>2765</Words>
  <Application>Microsoft Office PowerPoint</Application>
  <PresentationFormat>On-screen Show (4:3)</PresentationFormat>
  <Paragraphs>467</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Lithos Pro Regular</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Jurgen</dc:creator>
  <cp:lastModifiedBy>Lloyd Everist</cp:lastModifiedBy>
  <cp:revision>139</cp:revision>
  <dcterms:created xsi:type="dcterms:W3CDTF">2009-08-06T21:40:46Z</dcterms:created>
  <dcterms:modified xsi:type="dcterms:W3CDTF">2021-07-22T00:02:55Z</dcterms:modified>
</cp:coreProperties>
</file>